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5" r:id="rId2"/>
    <p:sldId id="294" r:id="rId3"/>
    <p:sldId id="259" r:id="rId4"/>
    <p:sldId id="258" r:id="rId5"/>
    <p:sldId id="293" r:id="rId6"/>
    <p:sldId id="267" r:id="rId7"/>
    <p:sldId id="264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6" r:id="rId16"/>
    <p:sldId id="295" r:id="rId17"/>
    <p:sldId id="297" r:id="rId18"/>
  </p:sldIdLst>
  <p:sldSz cx="12192000" cy="6858000"/>
  <p:notesSz cx="7010400" cy="9296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7"/>
    <a:srgbClr val="E4CA91"/>
    <a:srgbClr val="DCC38E"/>
    <a:srgbClr val="3B1D1A"/>
    <a:srgbClr val="60370F"/>
    <a:srgbClr val="8D632F"/>
    <a:srgbClr val="855939"/>
    <a:srgbClr val="8D6347"/>
    <a:srgbClr val="FFF6E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5309" autoAdjust="0"/>
  </p:normalViewPr>
  <p:slideViewPr>
    <p:cSldViewPr snapToGrid="0">
      <p:cViewPr>
        <p:scale>
          <a:sx n="125" d="100"/>
          <a:sy n="125" d="100"/>
        </p:scale>
        <p:origin x="558" y="882"/>
      </p:cViewPr>
      <p:guideLst/>
    </p:cSldViewPr>
  </p:slideViewPr>
  <p:outlineViewPr>
    <p:cViewPr>
      <p:scale>
        <a:sx n="33" d="100"/>
        <a:sy n="33" d="100"/>
      </p:scale>
      <p:origin x="0" y="-18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125"/>
    </p:cViewPr>
  </p:sorterViewPr>
  <p:notesViewPr>
    <p:cSldViewPr snapToGrid="0" showGuides="1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635C87-2E62-4093-9A27-E98FC63FAB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AAF69-BA68-4C49-8B47-9FD6ED6C5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99A152F-86C0-448B-A54E-0E2D8D8754BB}" type="datetimeFigureOut">
              <a:rPr lang="ru-RU" smtClean="0"/>
              <a:t>19.11.2018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6C3CB-CCFF-4F2E-B237-337C69FBB6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750B0-2FB2-4047-BE00-43B13750AB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71E503E-9C9E-4EC6-B8AF-91FC09DF0C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284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800077E-5661-4679-A0C9-7CAF4697BC9A}" type="datetimeFigureOut">
              <a:rPr lang="ru-RU" smtClean="0"/>
              <a:t>19.11.2018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AE59743-683C-4279-9E83-23C937C99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31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18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graph, its showing the average price for the top 20 categories</a:t>
            </a:r>
          </a:p>
          <a:p>
            <a:r>
              <a:rPr lang="en-US" dirty="0"/>
              <a:t>The average price tends to be in the 1-2 “$”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467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721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812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08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4546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285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023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668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PT Serif"/>
              </a:rPr>
              <a:t>Considerations include: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PT Serif"/>
              </a:rPr>
              <a:t>Find a spot that draws crowds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PT Serif"/>
              </a:rPr>
              <a:t>easily accessible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PT Serif"/>
              </a:rPr>
              <a:t>potential for growth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PT Serif"/>
              </a:rPr>
              <a:t>location that fits within the budget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92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681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420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459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/>
              <a:t>The most restaurants organized by category  </a:t>
            </a:r>
          </a:p>
          <a:p>
            <a:pPr marL="174708" indent="-174708">
              <a:buFontTx/>
              <a:buChar char="-"/>
            </a:pPr>
            <a:r>
              <a:rPr lang="en-US" dirty="0"/>
              <a:t>More restaurants in Oceanside compared to others</a:t>
            </a:r>
          </a:p>
          <a:p>
            <a:pPr marL="174708" indent="-174708">
              <a:buFontTx/>
              <a:buChar char="-"/>
            </a:pPr>
            <a:r>
              <a:rPr lang="en-US" dirty="0"/>
              <a:t>There are more fast and cheaper options in Oceanside</a:t>
            </a:r>
          </a:p>
          <a:p>
            <a:pPr marL="174708" indent="-174708">
              <a:buFontTx/>
              <a:buChar char="-"/>
            </a:pPr>
            <a:r>
              <a:rPr lang="en-US" dirty="0"/>
              <a:t>Carlsbad has a wide variety of restaurants. Same as Encinitas however Encinitas has lower count of restaurants</a:t>
            </a:r>
          </a:p>
          <a:p>
            <a:pPr marL="174708" indent="-174708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063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/>
              <a:t>Based on those top 20 counts, these are the ratings for those categories</a:t>
            </a:r>
          </a:p>
          <a:p>
            <a:pPr marL="174708" indent="-174708">
              <a:buFontTx/>
              <a:buChar char="-"/>
            </a:pPr>
            <a:r>
              <a:rPr lang="en-US" dirty="0"/>
              <a:t>We can see that the majority of these restaurants are averaging 2.5 and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225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those rating, these are the number or review counts</a:t>
            </a:r>
          </a:p>
          <a:p>
            <a:r>
              <a:rPr lang="en-US" dirty="0"/>
              <a:t>We can see  that New American Restaurants in Carlsbad are highly reviewed and averaging to 3.5 stars</a:t>
            </a:r>
          </a:p>
          <a:p>
            <a:r>
              <a:rPr lang="en-US" dirty="0"/>
              <a:t>Mexican and Brunch are the next most heavily rated restaurants</a:t>
            </a:r>
          </a:p>
          <a:p>
            <a:r>
              <a:rPr lang="en-US" dirty="0"/>
              <a:t>Mexican averaging to 3.5 stars</a:t>
            </a:r>
          </a:p>
          <a:p>
            <a:r>
              <a:rPr lang="en-US" dirty="0"/>
              <a:t>Brunch about 3.7 stars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617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2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BC4D2-04A1-4388-B041-D25EA3246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9666" y="171997"/>
            <a:ext cx="6238970" cy="196777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500"/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TITLE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2EDEE-795E-4F38-9546-83FC7F925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6875"/>
            <a:ext cx="6238970" cy="505934"/>
          </a:xfrm>
        </p:spPr>
        <p:txBody>
          <a:bodyPr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309666" y="2513925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ACA3F3F-F9F7-4B24-B455-5A5416427A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657" t="4129" r="4497" b="-1704"/>
          <a:stretch/>
        </p:blipFill>
        <p:spPr>
          <a:xfrm>
            <a:off x="4465320" y="0"/>
            <a:ext cx="7726680" cy="6972300"/>
          </a:xfrm>
          <a:prstGeom prst="rect">
            <a:avLst/>
          </a:prstGeom>
        </p:spPr>
      </p:pic>
      <p:sp>
        <p:nvSpPr>
          <p:cNvPr id="13" name="Rectangle 12" descr="Brush stroke mask">
            <a:extLst>
              <a:ext uri="{FF2B5EF4-FFF2-40B4-BE49-F238E27FC236}">
                <a16:creationId xmlns:a16="http://schemas.microsoft.com/office/drawing/2014/main" id="{DB73E694-22CD-4CF4-8E4F-533004B762DC}"/>
              </a:ext>
            </a:extLst>
          </p:cNvPr>
          <p:cNvSpPr/>
          <p:nvPr userDrawn="1"/>
        </p:nvSpPr>
        <p:spPr>
          <a:xfrm flipV="1">
            <a:off x="0" y="0"/>
            <a:ext cx="10857053" cy="6858000"/>
          </a:xfrm>
          <a:prstGeom prst="rect">
            <a:avLst/>
          </a:prstGeom>
          <a:blipFill>
            <a:blip r:embed="rId3"/>
            <a:stretch>
              <a:fillRect l="-11151" r="-1771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924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 descr="Brush stroke spot">
            <a:extLst>
              <a:ext uri="{FF2B5EF4-FFF2-40B4-BE49-F238E27FC236}">
                <a16:creationId xmlns:a16="http://schemas.microsoft.com/office/drawing/2014/main" id="{0A2C58D9-C10D-4BD1-98F0-5F5552601AE6}"/>
              </a:ext>
            </a:extLst>
          </p:cNvPr>
          <p:cNvSpPr/>
          <p:nvPr userDrawn="1"/>
        </p:nvSpPr>
        <p:spPr>
          <a:xfrm>
            <a:off x="442270" y="2313405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Rectangle 51" descr="Brush stroke spot">
            <a:extLst>
              <a:ext uri="{FF2B5EF4-FFF2-40B4-BE49-F238E27FC236}">
                <a16:creationId xmlns:a16="http://schemas.microsoft.com/office/drawing/2014/main" id="{95045E2F-58A4-48EC-BF05-523315AB6031}"/>
              </a:ext>
            </a:extLst>
          </p:cNvPr>
          <p:cNvSpPr/>
          <p:nvPr userDrawn="1"/>
        </p:nvSpPr>
        <p:spPr>
          <a:xfrm>
            <a:off x="5747630" y="2309233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Text Placeholder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046452" y="3642055"/>
            <a:ext cx="4787999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  <a:prstGeom prst="rect">
            <a:avLst/>
          </a:prstGeo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/>
          <a:p>
            <a:fld id="{BCF5ACAA-C5AA-4F05-9AE1-AC245EBEF5E4}" type="datetime1">
              <a:rPr lang="ru-RU" smtClean="0"/>
              <a:t>19.11.2018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itle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46452" y="4054527"/>
            <a:ext cx="4788000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1" name="Text Placeholder 40">
            <a:extLst>
              <a:ext uri="{FF2B5EF4-FFF2-40B4-BE49-F238E27FC236}">
                <a16:creationId xmlns:a16="http://schemas.microsoft.com/office/drawing/2014/main" id="{19621356-FE2C-4AEC-9E89-2CC86A23021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63322" y="2599849"/>
            <a:ext cx="4871129" cy="972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12 345</a:t>
            </a:r>
          </a:p>
        </p:txBody>
      </p:sp>
      <p:sp>
        <p:nvSpPr>
          <p:cNvPr id="39" name="Text Placeholder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464798" y="3642350"/>
            <a:ext cx="4787999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464798" y="4054822"/>
            <a:ext cx="4788000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Text Placeholder 40">
            <a:extLst>
              <a:ext uri="{FF2B5EF4-FFF2-40B4-BE49-F238E27FC236}">
                <a16:creationId xmlns:a16="http://schemas.microsoft.com/office/drawing/2014/main" id="{B13B1E83-DF7D-4152-83F9-7A99039613F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81668" y="2600144"/>
            <a:ext cx="4871129" cy="972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6 780</a:t>
            </a:r>
          </a:p>
        </p:txBody>
      </p:sp>
    </p:spTree>
    <p:extLst>
      <p:ext uri="{BB962C8B-B14F-4D97-AF65-F5344CB8AC3E}">
        <p14:creationId xmlns:p14="http://schemas.microsoft.com/office/powerpoint/2010/main" val="394239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 descr="Brush stroke spot">
            <a:extLst>
              <a:ext uri="{FF2B5EF4-FFF2-40B4-BE49-F238E27FC236}">
                <a16:creationId xmlns:a16="http://schemas.microsoft.com/office/drawing/2014/main" id="{553AE28F-6B33-44BE-A48E-511B9E37A8E5}"/>
              </a:ext>
            </a:extLst>
          </p:cNvPr>
          <p:cNvSpPr/>
          <p:nvPr userDrawn="1"/>
        </p:nvSpPr>
        <p:spPr>
          <a:xfrm>
            <a:off x="649833" y="2266060"/>
            <a:ext cx="10597896" cy="2011680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Text Placeholder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508836" y="4448204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  <a:prstGeom prst="rect">
            <a:avLst/>
          </a:prstGeo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/>
          <a:p>
            <a:fld id="{BCF5ACAA-C5AA-4F05-9AE1-AC245EBEF5E4}" type="datetime1">
              <a:rPr lang="ru-RU" smtClean="0"/>
              <a:t>19.11.2018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508836" y="4860676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9" name="Text Placeholder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716343" y="4448499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716343" y="4860971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BB331B-BB86-4BF8-B64D-10A4EA066996}"/>
              </a:ext>
            </a:extLst>
          </p:cNvPr>
          <p:cNvSpPr/>
          <p:nvPr userDrawn="1"/>
        </p:nvSpPr>
        <p:spPr>
          <a:xfrm>
            <a:off x="1892209" y="1877591"/>
            <a:ext cx="2376000" cy="23760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4607297-0AE5-4568-8E23-9A22E0C9047F}"/>
              </a:ext>
            </a:extLst>
          </p:cNvPr>
          <p:cNvSpPr/>
          <p:nvPr userDrawn="1"/>
        </p:nvSpPr>
        <p:spPr>
          <a:xfrm>
            <a:off x="5318591" y="2318813"/>
            <a:ext cx="1929600" cy="1929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AB8DAF-6AF1-4CAA-AE2D-6AD8CDCCD190}"/>
              </a:ext>
            </a:extLst>
          </p:cNvPr>
          <p:cNvSpPr/>
          <p:nvPr userDrawn="1"/>
        </p:nvSpPr>
        <p:spPr>
          <a:xfrm>
            <a:off x="8892192" y="2827701"/>
            <a:ext cx="1407600" cy="1407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2" name="Text Placeholder 40">
            <a:extLst>
              <a:ext uri="{FF2B5EF4-FFF2-40B4-BE49-F238E27FC236}">
                <a16:creationId xmlns:a16="http://schemas.microsoft.com/office/drawing/2014/main" id="{5F5CDB97-1A89-4A46-BBC6-957BE23CC68D}"/>
              </a:ext>
            </a:extLst>
          </p:cNvPr>
          <p:cNvSpPr>
            <a:spLocks noGrp="1"/>
          </p:cNvSpPr>
          <p:nvPr userDrawn="1">
            <p:ph type="body" sz="quarter" idx="61"/>
          </p:nvPr>
        </p:nvSpPr>
        <p:spPr>
          <a:xfrm>
            <a:off x="8032507" y="4448204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40">
            <a:extLst>
              <a:ext uri="{FF2B5EF4-FFF2-40B4-BE49-F238E27FC236}">
                <a16:creationId xmlns:a16="http://schemas.microsoft.com/office/drawing/2014/main" id="{EE3568F2-C8B7-440C-B118-77D1EB8BA68C}"/>
              </a:ext>
            </a:extLst>
          </p:cNvPr>
          <p:cNvSpPr>
            <a:spLocks noGrp="1"/>
          </p:cNvSpPr>
          <p:nvPr userDrawn="1">
            <p:ph type="body" sz="quarter" idx="62"/>
          </p:nvPr>
        </p:nvSpPr>
        <p:spPr>
          <a:xfrm>
            <a:off x="8032507" y="4860676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04507F51-0648-491E-AE08-5EFD71620E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203729" y="2550122"/>
            <a:ext cx="1734798" cy="6182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5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$ 100</a:t>
            </a:r>
          </a:p>
        </p:txBody>
      </p:sp>
      <p:sp>
        <p:nvSpPr>
          <p:cNvPr id="29" name="Text Placeholder 40">
            <a:extLst>
              <a:ext uri="{FF2B5EF4-FFF2-40B4-BE49-F238E27FC236}">
                <a16:creationId xmlns:a16="http://schemas.microsoft.com/office/drawing/2014/main" id="{DC7D0F93-C77D-44A3-A2D1-6D8B93ADE8E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203729" y="3175537"/>
            <a:ext cx="1734798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1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Billion</a:t>
            </a:r>
          </a:p>
        </p:txBody>
      </p:sp>
      <p:sp>
        <p:nvSpPr>
          <p:cNvPr id="32" name="Text Placeholder 40">
            <a:extLst>
              <a:ext uri="{FF2B5EF4-FFF2-40B4-BE49-F238E27FC236}">
                <a16:creationId xmlns:a16="http://schemas.microsoft.com/office/drawing/2014/main" id="{19439A71-712F-42A8-988D-A40FC79D30E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429868" y="2755270"/>
            <a:ext cx="1734798" cy="6182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5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$ 50</a:t>
            </a:r>
          </a:p>
        </p:txBody>
      </p:sp>
      <p:sp>
        <p:nvSpPr>
          <p:cNvPr id="33" name="Text Placeholder 40">
            <a:extLst>
              <a:ext uri="{FF2B5EF4-FFF2-40B4-BE49-F238E27FC236}">
                <a16:creationId xmlns:a16="http://schemas.microsoft.com/office/drawing/2014/main" id="{38AE03D3-550E-413E-8DD3-5A655898127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429868" y="3346179"/>
            <a:ext cx="1734798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Billion</a:t>
            </a:r>
          </a:p>
        </p:txBody>
      </p:sp>
      <p:sp>
        <p:nvSpPr>
          <p:cNvPr id="34" name="Text Placeholder 40">
            <a:extLst>
              <a:ext uri="{FF2B5EF4-FFF2-40B4-BE49-F238E27FC236}">
                <a16:creationId xmlns:a16="http://schemas.microsoft.com/office/drawing/2014/main" id="{0B0F054D-7CBD-40FB-84C5-6E37FDF0EC9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830050" y="3060231"/>
            <a:ext cx="1529901" cy="47790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$ 25</a:t>
            </a:r>
          </a:p>
        </p:txBody>
      </p:sp>
      <p:sp>
        <p:nvSpPr>
          <p:cNvPr id="35" name="Text Placeholder 40">
            <a:extLst>
              <a:ext uri="{FF2B5EF4-FFF2-40B4-BE49-F238E27FC236}">
                <a16:creationId xmlns:a16="http://schemas.microsoft.com/office/drawing/2014/main" id="{0285840A-F59B-4DDE-A051-9BBA250A628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830050" y="3580049"/>
            <a:ext cx="1529901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9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408001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216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80661"/>
            <a:ext cx="10515600" cy="704696"/>
          </a:xfrm>
          <a:prstGeom prst="rect">
            <a:avLst/>
          </a:prstGeo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/>
          <a:p>
            <a:fld id="{B173E6F1-BC8C-420B-B85F-1216FC0CAEFE}" type="datetime1">
              <a:rPr lang="ru-RU" smtClean="0"/>
              <a:t>19.11.2018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277438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Rectangle 12" descr="Brush stroke spot">
            <a:extLst>
              <a:ext uri="{FF2B5EF4-FFF2-40B4-BE49-F238E27FC236}">
                <a16:creationId xmlns:a16="http://schemas.microsoft.com/office/drawing/2014/main" id="{0CCD991D-2B03-47A2-8715-7661B26F9B95}"/>
              </a:ext>
            </a:extLst>
          </p:cNvPr>
          <p:cNvSpPr/>
          <p:nvPr userDrawn="1"/>
        </p:nvSpPr>
        <p:spPr>
          <a:xfrm>
            <a:off x="1990344" y="2075688"/>
            <a:ext cx="8211312" cy="27066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 Placeholder 9" descr="Competitors logos quadrant">
            <a:extLst>
              <a:ext uri="{FF2B5EF4-FFF2-40B4-BE49-F238E27FC236}">
                <a16:creationId xmlns:a16="http://schemas.microsoft.com/office/drawing/2014/main" id="{7246D54D-92E6-4129-9F9B-80AD6027E5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31544" y="1409436"/>
            <a:ext cx="2728913" cy="425450"/>
          </a:xfrm>
        </p:spPr>
        <p:txBody>
          <a:bodyPr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dirty="0"/>
              <a:t>More Convenient</a:t>
            </a:r>
            <a:endParaRPr lang="ru-RU" dirty="0"/>
          </a:p>
        </p:txBody>
      </p:sp>
      <p:sp>
        <p:nvSpPr>
          <p:cNvPr id="17" name="Text Placeholder 9" descr="Competitors logos quadrant">
            <a:extLst>
              <a:ext uri="{FF2B5EF4-FFF2-40B4-BE49-F238E27FC236}">
                <a16:creationId xmlns:a16="http://schemas.microsoft.com/office/drawing/2014/main" id="{6DEE1C9E-9A2E-44D5-B900-58F0DC5C152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1544" y="5690411"/>
            <a:ext cx="2728913" cy="425450"/>
          </a:xfrm>
        </p:spPr>
        <p:txBody>
          <a:bodyPr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dirty="0"/>
              <a:t>Less Convenient</a:t>
            </a:r>
            <a:endParaRPr lang="ru-RU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6B9A18B-0CF3-4C0A-B305-707B9A6691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903" y="3744448"/>
            <a:ext cx="2728913" cy="42545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dirty="0"/>
              <a:t>More Expensive</a:t>
            </a:r>
            <a:endParaRPr lang="ru-RU" dirty="0"/>
          </a:p>
        </p:txBody>
      </p:sp>
      <p:sp>
        <p:nvSpPr>
          <p:cNvPr id="19" name="Text Placeholder 9" descr="Competitors logos quadrant">
            <a:extLst>
              <a:ext uri="{FF2B5EF4-FFF2-40B4-BE49-F238E27FC236}">
                <a16:creationId xmlns:a16="http://schemas.microsoft.com/office/drawing/2014/main" id="{6FE680D8-859C-4A7C-AD2D-F5FBE95F1CF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14398" y="3744448"/>
            <a:ext cx="2728913" cy="425450"/>
          </a:xfrm>
        </p:spPr>
        <p:txBody>
          <a:bodyPr>
            <a:noAutofit/>
          </a:bodyPr>
          <a:lstStyle>
            <a:lvl1pPr marL="0" indent="0" algn="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dirty="0"/>
              <a:t>Less Expensive</a:t>
            </a:r>
            <a:endParaRPr lang="ru-RU" dirty="0"/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E6B6CE82-1BDF-4550-8960-7F41345BA07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622855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Competitor 2</a:t>
            </a:r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3" name="Picture Placeholder 11" descr="Competitors logos quadrant">
            <a:extLst>
              <a:ext uri="{FF2B5EF4-FFF2-40B4-BE49-F238E27FC236}">
                <a16:creationId xmlns:a16="http://schemas.microsoft.com/office/drawing/2014/main" id="{582E2341-B28C-43DC-9292-43E8D75A3BD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060082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1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4" name="Picture Placeholder 11" descr="Competitors logos quadrant">
            <a:extLst>
              <a:ext uri="{FF2B5EF4-FFF2-40B4-BE49-F238E27FC236}">
                <a16:creationId xmlns:a16="http://schemas.microsoft.com/office/drawing/2014/main" id="{B5CF88F9-58C0-4E88-8243-2E2026B3D84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500968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3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A82EE939-4C57-4B18-8083-AFBEAFEFF3C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679507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4</a:t>
            </a:r>
            <a:endParaRPr lang="en-US" dirty="0"/>
          </a:p>
          <a:p>
            <a:r>
              <a:rPr lang="en-US" dirty="0"/>
              <a:t>Logo</a:t>
            </a:r>
            <a:r>
              <a:rPr lang="ru-RU" dirty="0"/>
              <a:t>я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id="{6F0782C9-DB20-403D-BE02-0A8B0F75EEB4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605894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5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id="{BD7EAF5B-32EC-4B5A-91BC-2486855FFC2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32534" y="4368730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6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8" name="Picture Placeholder 14" descr="Competitors logos quadrant">
            <a:extLst>
              <a:ext uri="{FF2B5EF4-FFF2-40B4-BE49-F238E27FC236}">
                <a16:creationId xmlns:a16="http://schemas.microsoft.com/office/drawing/2014/main" id="{13F923C2-8EA1-4CAA-AD2F-96AD06CA89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697679" y="2082333"/>
            <a:ext cx="1207008" cy="841248"/>
          </a:xfrm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Your</a:t>
            </a:r>
            <a:br>
              <a:rPr lang="en-US" dirty="0"/>
            </a:br>
            <a:r>
              <a:rPr lang="en-US" dirty="0"/>
              <a:t>Restaurant </a:t>
            </a:r>
            <a:br>
              <a:rPr lang="en-US" dirty="0"/>
            </a:br>
            <a:r>
              <a:rPr lang="en-US" dirty="0"/>
              <a:t>LOGO</a:t>
            </a:r>
            <a:endParaRPr lang="ru-RU" dirty="0"/>
          </a:p>
        </p:txBody>
      </p:sp>
      <p:cxnSp>
        <p:nvCxnSpPr>
          <p:cNvPr id="29" name="Straight Arrow Connector 28" descr="Competitors logos quadrant">
            <a:extLst>
              <a:ext uri="{FF2B5EF4-FFF2-40B4-BE49-F238E27FC236}">
                <a16:creationId xmlns:a16="http://schemas.microsoft.com/office/drawing/2014/main" id="{6E38594D-B49F-47FB-AAB7-D4B848169F4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045" y="3698539"/>
            <a:ext cx="3867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 descr="Competitors logos quadrant">
            <a:extLst>
              <a:ext uri="{FF2B5EF4-FFF2-40B4-BE49-F238E27FC236}">
                <a16:creationId xmlns:a16="http://schemas.microsoft.com/office/drawing/2014/main" id="{9CDF9FE9-ABF5-4DE2-A545-2BF180F9F5ED}"/>
              </a:ext>
            </a:extLst>
          </p:cNvPr>
          <p:cNvCxnSpPr>
            <a:cxnSpLocks/>
          </p:cNvCxnSpPr>
          <p:nvPr userDrawn="1"/>
        </p:nvCxnSpPr>
        <p:spPr>
          <a:xfrm>
            <a:off x="943519" y="3680663"/>
            <a:ext cx="103325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266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78B7359-F8D9-49C3-9ECB-5D7928220A32}"/>
              </a:ext>
            </a:extLst>
          </p:cNvPr>
          <p:cNvSpPr/>
          <p:nvPr userDrawn="1"/>
        </p:nvSpPr>
        <p:spPr>
          <a:xfrm>
            <a:off x="2494231" y="2563969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397380-65CA-490B-89DE-D8D1C25E0B00}"/>
              </a:ext>
            </a:extLst>
          </p:cNvPr>
          <p:cNvSpPr/>
          <p:nvPr userDrawn="1"/>
        </p:nvSpPr>
        <p:spPr>
          <a:xfrm>
            <a:off x="6096000" y="2562157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252BCA-7050-40A2-A745-BB966870609C}"/>
              </a:ext>
            </a:extLst>
          </p:cNvPr>
          <p:cNvSpPr/>
          <p:nvPr userDrawn="1"/>
        </p:nvSpPr>
        <p:spPr>
          <a:xfrm>
            <a:off x="2493909" y="1751941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878" y="11696"/>
            <a:ext cx="10515600" cy="704696"/>
          </a:xfrm>
          <a:prstGeom prst="rect">
            <a:avLst/>
          </a:prstGeo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590840" y="1549720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28E9701-34F1-4219-ACE1-7000B0AE2C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93909" y="2670996"/>
            <a:ext cx="3106800" cy="2599560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1pPr>
            <a:lvl2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2pPr>
            <a:lvl3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3pPr>
            <a:lvl4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4pPr>
            <a:lvl5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15564D0-8659-4746-BD61-2022D5A1571C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2694489" y="1923017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Yelp API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22C9944-3681-441A-BDB1-D9901BE862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93673" y="2233282"/>
            <a:ext cx="2907035" cy="251428"/>
          </a:xfrm>
        </p:spPr>
        <p:txBody>
          <a:bodyPr>
            <a:normAutofit/>
          </a:bodyPr>
          <a:lstStyle>
            <a:lvl1pPr marL="0" indent="0" algn="l">
              <a:buNone/>
              <a:defRPr sz="16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text</a:t>
            </a:r>
            <a:endParaRPr lang="ru-RU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03FB91-2842-4B1B-8AE9-E9D1FF269D35}"/>
              </a:ext>
            </a:extLst>
          </p:cNvPr>
          <p:cNvSpPr/>
          <p:nvPr userDrawn="1"/>
        </p:nvSpPr>
        <p:spPr>
          <a:xfrm>
            <a:off x="6096000" y="1751941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9616E1B6-498C-460B-AB62-AF81D52C44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095678" y="2669184"/>
            <a:ext cx="3106800" cy="2599560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DE83707A-ED46-4701-A2DF-CAF67EC69C0D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6295764" y="1923017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632C55-1D14-4AE5-91FB-49DA7604581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295764" y="2232710"/>
            <a:ext cx="2919600" cy="252000"/>
          </a:xfrm>
        </p:spPr>
        <p:txBody>
          <a:bodyPr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261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  <a:prstGeom prst="rect">
            <a:avLst/>
          </a:prstGeo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6" y="2299110"/>
            <a:ext cx="5220000" cy="32675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/>
          <a:p>
            <a:fld id="{B173E6F1-BC8C-420B-B85F-1216FC0CAEFE}" type="datetime1">
              <a:rPr lang="ru-RU" smtClean="0"/>
              <a:t>19.11.2018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6" y="1893552"/>
            <a:ext cx="522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133806" y="1893552"/>
            <a:ext cx="522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6133806" y="2299110"/>
            <a:ext cx="5220000" cy="32675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814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 descr="Brush stroke spot">
            <a:extLst>
              <a:ext uri="{FF2B5EF4-FFF2-40B4-BE49-F238E27FC236}">
                <a16:creationId xmlns:a16="http://schemas.microsoft.com/office/drawing/2014/main" id="{5E9B7E8C-EA81-4F11-B6B4-4C6D0883E361}"/>
              </a:ext>
            </a:extLst>
          </p:cNvPr>
          <p:cNvSpPr/>
          <p:nvPr userDrawn="1"/>
        </p:nvSpPr>
        <p:spPr>
          <a:xfrm>
            <a:off x="0" y="2554816"/>
            <a:ext cx="12192000" cy="10332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613" t="-436" r="-2613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22D2062-91DE-4F9D-8979-5E7B70BB4D5C}"/>
              </a:ext>
            </a:extLst>
          </p:cNvPr>
          <p:cNvCxnSpPr/>
          <p:nvPr userDrawn="1"/>
        </p:nvCxnSpPr>
        <p:spPr>
          <a:xfrm>
            <a:off x="1430172" y="3058752"/>
            <a:ext cx="8868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4EB635A0-8647-462E-8EFA-7972F5298BA4}"/>
              </a:ext>
            </a:extLst>
          </p:cNvPr>
          <p:cNvSpPr/>
          <p:nvPr userDrawn="1"/>
        </p:nvSpPr>
        <p:spPr>
          <a:xfrm>
            <a:off x="7728076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070A80-8F0E-4B18-B219-F60856841BC5}"/>
              </a:ext>
            </a:extLst>
          </p:cNvPr>
          <p:cNvSpPr/>
          <p:nvPr userDrawn="1"/>
        </p:nvSpPr>
        <p:spPr>
          <a:xfrm>
            <a:off x="5541531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CAA45C4-93C9-4DB5-B9C6-4767D32E7D4F}"/>
              </a:ext>
            </a:extLst>
          </p:cNvPr>
          <p:cNvSpPr/>
          <p:nvPr userDrawn="1"/>
        </p:nvSpPr>
        <p:spPr>
          <a:xfrm>
            <a:off x="3354987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C9AF58-99E9-4922-BA5A-693C45628310}"/>
              </a:ext>
            </a:extLst>
          </p:cNvPr>
          <p:cNvSpPr/>
          <p:nvPr userDrawn="1"/>
        </p:nvSpPr>
        <p:spPr>
          <a:xfrm>
            <a:off x="9914620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1CAE0A3-2A25-4785-8E62-7CAA552DB48C}"/>
              </a:ext>
            </a:extLst>
          </p:cNvPr>
          <p:cNvSpPr/>
          <p:nvPr userDrawn="1"/>
        </p:nvSpPr>
        <p:spPr>
          <a:xfrm>
            <a:off x="1168442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  <a:prstGeom prst="rect">
            <a:avLst/>
          </a:prstGeo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/>
          <a:p>
            <a:fld id="{B173E6F1-BC8C-420B-B85F-1216FC0CAEFE}" type="datetime1">
              <a:rPr lang="ru-RU" smtClean="0"/>
              <a:t>19.11.2018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E24F90E-9639-47BA-B2B5-44308E98E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9129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E9425A-8D87-4F85-AA5A-B875BC11159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59128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AC62CEF-A7CC-4E5C-8E98-48ACBCE01C9F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1167830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09AFEDE-B5E4-4DBC-BBB4-A12825A2C863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1167830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655C2FA-4FE8-4A41-80BA-4F216DED3B33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9914008" y="2827850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F847E62-5CE2-45BE-A885-8D6CB5A97161}"/>
              </a:ext>
            </a:extLst>
          </p:cNvPr>
          <p:cNvSpPr>
            <a:spLocks noGrp="1"/>
          </p:cNvSpPr>
          <p:nvPr>
            <p:ph type="body" sz="half" idx="49" hasCustomPrompt="1"/>
          </p:nvPr>
        </p:nvSpPr>
        <p:spPr>
          <a:xfrm>
            <a:off x="9914008" y="3070763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9700CBF-AC90-4C6B-B28B-6070D7F4D171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3354375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4A999B7-5760-4B03-8394-F38F76320714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3354375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0F3187D-7DB1-4719-9F22-A55C5CEB6E7B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5540919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C11D98A-051A-491B-9B80-2EFB0B103E76}"/>
              </a:ext>
            </a:extLst>
          </p:cNvPr>
          <p:cNvSpPr>
            <a:spLocks noGrp="1"/>
          </p:cNvSpPr>
          <p:nvPr>
            <p:ph type="body" sz="half" idx="53" hasCustomPrompt="1"/>
          </p:nvPr>
        </p:nvSpPr>
        <p:spPr>
          <a:xfrm>
            <a:off x="5540919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7F4211FC-A6F2-4AFA-9F30-FD13CEAAC5A0}"/>
              </a:ext>
            </a:extLst>
          </p:cNvPr>
          <p:cNvSpPr>
            <a:spLocks noGrp="1"/>
          </p:cNvSpPr>
          <p:nvPr>
            <p:ph type="body" sz="half" idx="54" hasCustomPrompt="1"/>
          </p:nvPr>
        </p:nvSpPr>
        <p:spPr>
          <a:xfrm>
            <a:off x="7727464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D3931DEC-CD0C-4B70-8E1E-036122C0484A}"/>
              </a:ext>
            </a:extLst>
          </p:cNvPr>
          <p:cNvSpPr>
            <a:spLocks noGrp="1"/>
          </p:cNvSpPr>
          <p:nvPr>
            <p:ph type="body" sz="half" idx="55" hasCustomPrompt="1"/>
          </p:nvPr>
        </p:nvSpPr>
        <p:spPr>
          <a:xfrm>
            <a:off x="7727464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E45025BC-6529-4F89-87D6-1D94E2C72C6F}"/>
              </a:ext>
            </a:extLst>
          </p:cNvPr>
          <p:cNvSpPr>
            <a:spLocks noGrp="1"/>
          </p:cNvSpPr>
          <p:nvPr>
            <p:ph type="body" sz="half" idx="57"/>
          </p:nvPr>
        </p:nvSpPr>
        <p:spPr>
          <a:xfrm>
            <a:off x="9603105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CD7F50C-7C74-42DA-AD3A-38EEA8993C5D}"/>
              </a:ext>
            </a:extLst>
          </p:cNvPr>
          <p:cNvSpPr>
            <a:spLocks noGrp="1"/>
          </p:cNvSpPr>
          <p:nvPr>
            <p:ph type="body" sz="half" idx="58" hasCustomPrompt="1"/>
          </p:nvPr>
        </p:nvSpPr>
        <p:spPr>
          <a:xfrm>
            <a:off x="9603104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B626BA0-3E25-4C19-9341-736B0E810156}"/>
              </a:ext>
            </a:extLst>
          </p:cNvPr>
          <p:cNvSpPr>
            <a:spLocks noGrp="1"/>
          </p:cNvSpPr>
          <p:nvPr>
            <p:ph type="body" sz="half" idx="59"/>
          </p:nvPr>
        </p:nvSpPr>
        <p:spPr>
          <a:xfrm>
            <a:off x="3045123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1D35746-C7C9-44AF-B36A-AD900B43E000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3045122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0DD122A5-3E85-448B-AEF4-916061D337DA}"/>
              </a:ext>
            </a:extLst>
          </p:cNvPr>
          <p:cNvSpPr>
            <a:spLocks noGrp="1"/>
          </p:cNvSpPr>
          <p:nvPr>
            <p:ph type="body" sz="half" idx="61"/>
          </p:nvPr>
        </p:nvSpPr>
        <p:spPr>
          <a:xfrm>
            <a:off x="5231117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458B3ABB-6123-475E-9158-8F0F7E5CB7EA}"/>
              </a:ext>
            </a:extLst>
          </p:cNvPr>
          <p:cNvSpPr>
            <a:spLocks noGrp="1"/>
          </p:cNvSpPr>
          <p:nvPr>
            <p:ph type="body" sz="half" idx="62" hasCustomPrompt="1"/>
          </p:nvPr>
        </p:nvSpPr>
        <p:spPr>
          <a:xfrm>
            <a:off x="5231116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D3B00581-02A2-4EBF-BF5A-C945D4E1CF1F}"/>
              </a:ext>
            </a:extLst>
          </p:cNvPr>
          <p:cNvSpPr>
            <a:spLocks noGrp="1"/>
          </p:cNvSpPr>
          <p:nvPr>
            <p:ph type="body" sz="half" idx="63"/>
          </p:nvPr>
        </p:nvSpPr>
        <p:spPr>
          <a:xfrm>
            <a:off x="7417111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841B08C8-6479-4E23-9967-D1A97B48518A}"/>
              </a:ext>
            </a:extLst>
          </p:cNvPr>
          <p:cNvSpPr>
            <a:spLocks noGrp="1"/>
          </p:cNvSpPr>
          <p:nvPr>
            <p:ph type="body" sz="half" idx="64" hasCustomPrompt="1"/>
          </p:nvPr>
        </p:nvSpPr>
        <p:spPr>
          <a:xfrm>
            <a:off x="7417110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62663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8360" y="1554169"/>
            <a:ext cx="8595281" cy="40124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  <a:prstGeom prst="rect">
            <a:avLst/>
          </a:prstGeo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/>
          <a:p>
            <a:fld id="{B173E6F1-BC8C-420B-B85F-1216FC0CAEFE}" type="datetime1">
              <a:rPr lang="ru-RU" smtClean="0"/>
              <a:t>19.11.2018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6244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  <a:prstGeom prst="rect">
            <a:avLst/>
          </a:prstGeo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/>
          <a:p>
            <a:fld id="{B173E6F1-BC8C-420B-B85F-1216FC0CAEFE}" type="datetime1">
              <a:rPr lang="ru-RU" smtClean="0"/>
              <a:t>19.11.2018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Rectangle 11" descr="Brush stroke spot">
            <a:extLst>
              <a:ext uri="{FF2B5EF4-FFF2-40B4-BE49-F238E27FC236}">
                <a16:creationId xmlns:a16="http://schemas.microsoft.com/office/drawing/2014/main" id="{A7FA5215-18C5-48EB-9287-FD0210082394}"/>
              </a:ext>
            </a:extLst>
          </p:cNvPr>
          <p:cNvSpPr/>
          <p:nvPr userDrawn="1"/>
        </p:nvSpPr>
        <p:spPr>
          <a:xfrm>
            <a:off x="1510891" y="167143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B21B5D-078E-4818-93B7-C4BC44E0E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4149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9C62EE8-62D4-42A2-ADFB-270054905059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38721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6BD6FD2-1D30-49A6-830E-AA56A99FC1CE}"/>
              </a:ext>
            </a:extLst>
          </p:cNvPr>
          <p:cNvSpPr>
            <a:spLocks noGrp="1"/>
          </p:cNvSpPr>
          <p:nvPr>
            <p:ph type="body" sz="half" idx="43"/>
          </p:nvPr>
        </p:nvSpPr>
        <p:spPr>
          <a:xfrm>
            <a:off x="1138721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19" name="Rectangle 18" descr="Brush stroke spot">
            <a:extLst>
              <a:ext uri="{FF2B5EF4-FFF2-40B4-BE49-F238E27FC236}">
                <a16:creationId xmlns:a16="http://schemas.microsoft.com/office/drawing/2014/main" id="{092F9F63-01FC-4172-8992-6FBF9B839FC8}"/>
              </a:ext>
            </a:extLst>
          </p:cNvPr>
          <p:cNvSpPr/>
          <p:nvPr userDrawn="1"/>
        </p:nvSpPr>
        <p:spPr>
          <a:xfrm>
            <a:off x="4892290" y="167590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Rectangle 22" descr="Brush stroke spot">
            <a:extLst>
              <a:ext uri="{FF2B5EF4-FFF2-40B4-BE49-F238E27FC236}">
                <a16:creationId xmlns:a16="http://schemas.microsoft.com/office/drawing/2014/main" id="{F4C281DF-CD63-43AF-A8F3-B0C6542AE01E}"/>
              </a:ext>
            </a:extLst>
          </p:cNvPr>
          <p:cNvSpPr/>
          <p:nvPr userDrawn="1"/>
        </p:nvSpPr>
        <p:spPr>
          <a:xfrm>
            <a:off x="8365057" y="1675155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B294B4F-3059-4977-8F9A-F67332F7B0A4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4536948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6DB76A1-F16D-475C-9887-7EAE32A8C3A3}"/>
              </a:ext>
            </a:extLst>
          </p:cNvPr>
          <p:cNvSpPr>
            <a:spLocks noGrp="1"/>
          </p:cNvSpPr>
          <p:nvPr>
            <p:ph type="body" sz="half" idx="69"/>
          </p:nvPr>
        </p:nvSpPr>
        <p:spPr>
          <a:xfrm>
            <a:off x="4541520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310658D-D557-47BB-BC8A-B915B830ED05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7983668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31AC128-54A5-4348-9354-2090E9446DD0}"/>
              </a:ext>
            </a:extLst>
          </p:cNvPr>
          <p:cNvSpPr>
            <a:spLocks noGrp="1"/>
          </p:cNvSpPr>
          <p:nvPr>
            <p:ph type="body" sz="half" idx="72"/>
          </p:nvPr>
        </p:nvSpPr>
        <p:spPr>
          <a:xfrm>
            <a:off x="7988240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546207D6-A979-4C63-A9FA-514FA9733332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1960345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17B9003F-DE29-4AC3-A466-BEFDC52EA5D4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53795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4BAD77A4-CEB0-4E6E-8ABE-363A50124165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287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4EF5BD4-323A-47A4-8705-96248C8A4AE9}"/>
              </a:ext>
            </a:extLst>
          </p:cNvPr>
          <p:cNvSpPr>
            <a:spLocks noGrp="1"/>
          </p:cNvSpPr>
          <p:nvPr>
            <p:ph type="body" sz="half" idx="68" hasCustomPrompt="1"/>
          </p:nvPr>
        </p:nvSpPr>
        <p:spPr>
          <a:xfrm>
            <a:off x="4541520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8881F5B-BE54-484E-82B8-4CB1E9F43AE4}"/>
              </a:ext>
            </a:extLst>
          </p:cNvPr>
          <p:cNvSpPr>
            <a:spLocks noGrp="1"/>
          </p:cNvSpPr>
          <p:nvPr>
            <p:ph type="body" sz="half" idx="71" hasCustomPrompt="1"/>
          </p:nvPr>
        </p:nvSpPr>
        <p:spPr>
          <a:xfrm>
            <a:off x="7988240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981187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965" y="656192"/>
            <a:ext cx="10515600" cy="704696"/>
          </a:xfrm>
          <a:prstGeom prst="rect">
            <a:avLst/>
          </a:prstGeo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630135" y="1352118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Rectangle 43" descr="Brush stroke spot">
            <a:extLst>
              <a:ext uri="{FF2B5EF4-FFF2-40B4-BE49-F238E27FC236}">
                <a16:creationId xmlns:a16="http://schemas.microsoft.com/office/drawing/2014/main" id="{45F71459-E761-4BAA-8296-9AF4852B6725}"/>
              </a:ext>
            </a:extLst>
          </p:cNvPr>
          <p:cNvSpPr/>
          <p:nvPr userDrawn="1"/>
        </p:nvSpPr>
        <p:spPr>
          <a:xfrm>
            <a:off x="782879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6AC768B6-7E69-4D83-802E-99B210F63E7C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2282288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BF4CB0EB-2362-40AE-A515-F4CB60384DCF}"/>
              </a:ext>
            </a:extLst>
          </p:cNvPr>
          <p:cNvSpPr>
            <a:spLocks noGrp="1"/>
          </p:cNvSpPr>
          <p:nvPr>
            <p:ph type="body" sz="half" idx="66"/>
          </p:nvPr>
        </p:nvSpPr>
        <p:spPr>
          <a:xfrm>
            <a:off x="2282288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3" name="Rectangle 52" descr="Brush stroke spot">
            <a:extLst>
              <a:ext uri="{FF2B5EF4-FFF2-40B4-BE49-F238E27FC236}">
                <a16:creationId xmlns:a16="http://schemas.microsoft.com/office/drawing/2014/main" id="{649EA34C-A785-4041-A0AB-24331FD3E59F}"/>
              </a:ext>
            </a:extLst>
          </p:cNvPr>
          <p:cNvSpPr/>
          <p:nvPr userDrawn="1"/>
        </p:nvSpPr>
        <p:spPr>
          <a:xfrm>
            <a:off x="782879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C7883561-875A-4883-8EBA-695D8F428B34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2282288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012DB6B7-23AC-4EF4-B923-9AD4D38FE8F7}"/>
              </a:ext>
            </a:extLst>
          </p:cNvPr>
          <p:cNvSpPr>
            <a:spLocks noGrp="1"/>
          </p:cNvSpPr>
          <p:nvPr>
            <p:ph type="body" sz="half" idx="69"/>
          </p:nvPr>
        </p:nvSpPr>
        <p:spPr>
          <a:xfrm>
            <a:off x="2282288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Rectangle 56" descr="Brush stroke spot">
            <a:extLst>
              <a:ext uri="{FF2B5EF4-FFF2-40B4-BE49-F238E27FC236}">
                <a16:creationId xmlns:a16="http://schemas.microsoft.com/office/drawing/2014/main" id="{4C9A4FED-7338-4464-BD67-68B1B1F078A9}"/>
              </a:ext>
            </a:extLst>
          </p:cNvPr>
          <p:cNvSpPr/>
          <p:nvPr userDrawn="1"/>
        </p:nvSpPr>
        <p:spPr>
          <a:xfrm>
            <a:off x="4354565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FF72A063-C2D4-42E7-95AF-2DBF9DB9DC3C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5853974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DCA75C38-AA57-488A-93F2-F457032ACBBE}"/>
              </a:ext>
            </a:extLst>
          </p:cNvPr>
          <p:cNvSpPr>
            <a:spLocks noGrp="1"/>
          </p:cNvSpPr>
          <p:nvPr>
            <p:ph type="body" sz="half" idx="72"/>
          </p:nvPr>
        </p:nvSpPr>
        <p:spPr>
          <a:xfrm>
            <a:off x="5853974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Rectangle 60" descr="Brush stroke spot">
            <a:extLst>
              <a:ext uri="{FF2B5EF4-FFF2-40B4-BE49-F238E27FC236}">
                <a16:creationId xmlns:a16="http://schemas.microsoft.com/office/drawing/2014/main" id="{CBB617DF-59C7-4901-819F-9FEF8687F033}"/>
              </a:ext>
            </a:extLst>
          </p:cNvPr>
          <p:cNvSpPr/>
          <p:nvPr userDrawn="1"/>
        </p:nvSpPr>
        <p:spPr>
          <a:xfrm>
            <a:off x="4354565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A1A5060-0709-436F-9B45-E81C52904172}"/>
              </a:ext>
            </a:extLst>
          </p:cNvPr>
          <p:cNvSpPr>
            <a:spLocks noGrp="1"/>
          </p:cNvSpPr>
          <p:nvPr>
            <p:ph type="body" sz="half" idx="73"/>
          </p:nvPr>
        </p:nvSpPr>
        <p:spPr>
          <a:xfrm>
            <a:off x="5853974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1E38D5A-8267-4462-A410-F99B81044F4C}"/>
              </a:ext>
            </a:extLst>
          </p:cNvPr>
          <p:cNvSpPr>
            <a:spLocks noGrp="1"/>
          </p:cNvSpPr>
          <p:nvPr>
            <p:ph type="body" sz="half" idx="75"/>
          </p:nvPr>
        </p:nvSpPr>
        <p:spPr>
          <a:xfrm>
            <a:off x="5853974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Rectangle 64" descr="Brush stroke spot">
            <a:extLst>
              <a:ext uri="{FF2B5EF4-FFF2-40B4-BE49-F238E27FC236}">
                <a16:creationId xmlns:a16="http://schemas.microsoft.com/office/drawing/2014/main" id="{D485ED5B-CAAF-4D50-B350-1FD874EBA4D7}"/>
              </a:ext>
            </a:extLst>
          </p:cNvPr>
          <p:cNvSpPr/>
          <p:nvPr userDrawn="1"/>
        </p:nvSpPr>
        <p:spPr>
          <a:xfrm>
            <a:off x="7946020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D6E28A9E-F913-4B5F-B3BC-410D8AA45F20}"/>
              </a:ext>
            </a:extLst>
          </p:cNvPr>
          <p:cNvSpPr>
            <a:spLocks noGrp="1"/>
          </p:cNvSpPr>
          <p:nvPr>
            <p:ph type="body" sz="half" idx="76"/>
          </p:nvPr>
        </p:nvSpPr>
        <p:spPr>
          <a:xfrm>
            <a:off x="9445429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2B41B518-590B-4CF3-B4E8-70F9DDFB196E}"/>
              </a:ext>
            </a:extLst>
          </p:cNvPr>
          <p:cNvSpPr>
            <a:spLocks noGrp="1"/>
          </p:cNvSpPr>
          <p:nvPr>
            <p:ph type="body" sz="half" idx="78"/>
          </p:nvPr>
        </p:nvSpPr>
        <p:spPr>
          <a:xfrm>
            <a:off x="9445429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Rectangle 68" descr="Brush stroke spot">
            <a:extLst>
              <a:ext uri="{FF2B5EF4-FFF2-40B4-BE49-F238E27FC236}">
                <a16:creationId xmlns:a16="http://schemas.microsoft.com/office/drawing/2014/main" id="{C331D4D8-F16F-49D3-BDB7-1FB2BCE6EAEA}"/>
              </a:ext>
            </a:extLst>
          </p:cNvPr>
          <p:cNvSpPr/>
          <p:nvPr userDrawn="1"/>
        </p:nvSpPr>
        <p:spPr>
          <a:xfrm>
            <a:off x="7946020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0D7912DE-7BEE-491D-83D9-ED9BFE8998E8}"/>
              </a:ext>
            </a:extLst>
          </p:cNvPr>
          <p:cNvSpPr>
            <a:spLocks noGrp="1"/>
          </p:cNvSpPr>
          <p:nvPr>
            <p:ph type="body" sz="half" idx="79"/>
          </p:nvPr>
        </p:nvSpPr>
        <p:spPr>
          <a:xfrm>
            <a:off x="9445429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A588BDB2-BB85-458C-AF31-D90BEE530110}"/>
              </a:ext>
            </a:extLst>
          </p:cNvPr>
          <p:cNvSpPr>
            <a:spLocks noGrp="1"/>
          </p:cNvSpPr>
          <p:nvPr>
            <p:ph type="body" sz="half" idx="81"/>
          </p:nvPr>
        </p:nvSpPr>
        <p:spPr>
          <a:xfrm>
            <a:off x="9445429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Picture Placeholder 3">
            <a:extLst>
              <a:ext uri="{FF2B5EF4-FFF2-40B4-BE49-F238E27FC236}">
                <a16:creationId xmlns:a16="http://schemas.microsoft.com/office/drawing/2014/main" id="{E9B1CB54-DBEA-47FB-AFCA-953A06370DEF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993109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75" name="Picture Placeholder 3">
            <a:extLst>
              <a:ext uri="{FF2B5EF4-FFF2-40B4-BE49-F238E27FC236}">
                <a16:creationId xmlns:a16="http://schemas.microsoft.com/office/drawing/2014/main" id="{72C260FD-1E05-47E9-B248-27CAC5FC3B69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996007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78" name="Picture Placeholder 3">
            <a:extLst>
              <a:ext uri="{FF2B5EF4-FFF2-40B4-BE49-F238E27FC236}">
                <a16:creationId xmlns:a16="http://schemas.microsoft.com/office/drawing/2014/main" id="{BDFC2481-D48B-4444-9ADC-73238E01E93A}"/>
              </a:ext>
            </a:extLst>
          </p:cNvPr>
          <p:cNvSpPr>
            <a:spLocks noGrp="1"/>
          </p:cNvSpPr>
          <p:nvPr>
            <p:ph type="pic" sz="quarter" idx="84"/>
          </p:nvPr>
        </p:nvSpPr>
        <p:spPr>
          <a:xfrm>
            <a:off x="8182550" y="2403213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79" name="Picture Placeholder 3">
            <a:extLst>
              <a:ext uri="{FF2B5EF4-FFF2-40B4-BE49-F238E27FC236}">
                <a16:creationId xmlns:a16="http://schemas.microsoft.com/office/drawing/2014/main" id="{659B6395-72AE-4725-9373-C44AC7C2962A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8185448" y="4150357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80" name="Picture Placeholder 3">
            <a:extLst>
              <a:ext uri="{FF2B5EF4-FFF2-40B4-BE49-F238E27FC236}">
                <a16:creationId xmlns:a16="http://schemas.microsoft.com/office/drawing/2014/main" id="{41E8F088-085E-4881-BFA7-545F97699A75}"/>
              </a:ext>
            </a:extLst>
          </p:cNvPr>
          <p:cNvSpPr>
            <a:spLocks noGrp="1"/>
          </p:cNvSpPr>
          <p:nvPr>
            <p:ph type="pic" sz="quarter" idx="86"/>
          </p:nvPr>
        </p:nvSpPr>
        <p:spPr>
          <a:xfrm>
            <a:off x="4586273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81" name="Picture Placeholder 3">
            <a:extLst>
              <a:ext uri="{FF2B5EF4-FFF2-40B4-BE49-F238E27FC236}">
                <a16:creationId xmlns:a16="http://schemas.microsoft.com/office/drawing/2014/main" id="{DD2AACCA-1BD1-4ECD-95C3-E9AB07D242E0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589171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167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Brush stroke spot">
            <a:extLst>
              <a:ext uri="{FF2B5EF4-FFF2-40B4-BE49-F238E27FC236}">
                <a16:creationId xmlns:a16="http://schemas.microsoft.com/office/drawing/2014/main" id="{7C197BE4-2E4C-4177-8440-BB95B0A4C7FB}"/>
              </a:ext>
            </a:extLst>
          </p:cNvPr>
          <p:cNvSpPr/>
          <p:nvPr userDrawn="1"/>
        </p:nvSpPr>
        <p:spPr>
          <a:xfrm>
            <a:off x="3270126" y="0"/>
            <a:ext cx="6611112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FC7C-F5F3-4D82-ADCB-B64F9FBB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AEEA74-ABCB-45B1-A352-71E9CCD670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49772" y="967740"/>
            <a:ext cx="4772417" cy="4244339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defRPr sz="3600">
                <a:latin typeface="WolfsRain" panose="02000000000000000000" pitchFamily="2" charset="0"/>
              </a:defRPr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5591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  <a:prstGeom prst="rect">
            <a:avLst/>
          </a:prstGeo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/>
          <a:p>
            <a:fld id="{B173E6F1-BC8C-420B-B85F-1216FC0CAEFE}" type="datetime1">
              <a:rPr lang="ru-RU" smtClean="0"/>
              <a:t>19.11.2018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9" name="Rectangle 58" descr="Brush stroke spot">
            <a:extLst>
              <a:ext uri="{FF2B5EF4-FFF2-40B4-BE49-F238E27FC236}">
                <a16:creationId xmlns:a16="http://schemas.microsoft.com/office/drawing/2014/main" id="{29FB1599-AC79-4571-B03A-98277CE717CC}"/>
              </a:ext>
            </a:extLst>
          </p:cNvPr>
          <p:cNvSpPr/>
          <p:nvPr userDrawn="1"/>
        </p:nvSpPr>
        <p:spPr>
          <a:xfrm>
            <a:off x="3174492" y="2141776"/>
            <a:ext cx="5843016" cy="424281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AC056410-CC3A-4562-8AD4-DDA11527B7A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35712" y="2508631"/>
            <a:ext cx="2642616" cy="37550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$ 2,000,000</a:t>
            </a: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E9EF01CE-943D-4321-A20D-EB63E56E3212}"/>
              </a:ext>
            </a:extLst>
          </p:cNvPr>
          <p:cNvSpPr>
            <a:spLocks noGrp="1"/>
          </p:cNvSpPr>
          <p:nvPr>
            <p:ph type="body" sz="half" idx="66"/>
          </p:nvPr>
        </p:nvSpPr>
        <p:spPr>
          <a:xfrm>
            <a:off x="835712" y="2938041"/>
            <a:ext cx="2642616" cy="375509"/>
          </a:xfrm>
        </p:spPr>
        <p:txBody>
          <a:bodyPr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B77364C8-3D3A-415B-9433-C4696B84A988}"/>
              </a:ext>
            </a:extLst>
          </p:cNvPr>
          <p:cNvSpPr>
            <a:spLocks noGrp="1"/>
          </p:cNvSpPr>
          <p:nvPr>
            <p:ph type="body" sz="half" idx="83" hasCustomPrompt="1"/>
          </p:nvPr>
        </p:nvSpPr>
        <p:spPr>
          <a:xfrm>
            <a:off x="835712" y="3640411"/>
            <a:ext cx="2642616" cy="37550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$ 2,000,000</a:t>
            </a:r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19ABCF73-31BD-4929-9900-AB2F7023E665}"/>
              </a:ext>
            </a:extLst>
          </p:cNvPr>
          <p:cNvSpPr>
            <a:spLocks noGrp="1"/>
          </p:cNvSpPr>
          <p:nvPr>
            <p:ph type="body" sz="half" idx="86"/>
          </p:nvPr>
        </p:nvSpPr>
        <p:spPr>
          <a:xfrm>
            <a:off x="835712" y="4069821"/>
            <a:ext cx="2642616" cy="375509"/>
          </a:xfrm>
        </p:spPr>
        <p:txBody>
          <a:bodyPr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CDE0C703-933F-44FB-9589-30DCA646D9B1}"/>
              </a:ext>
            </a:extLst>
          </p:cNvPr>
          <p:cNvSpPr>
            <a:spLocks noGrp="1"/>
          </p:cNvSpPr>
          <p:nvPr>
            <p:ph type="body" sz="half" idx="87" hasCustomPrompt="1"/>
          </p:nvPr>
        </p:nvSpPr>
        <p:spPr>
          <a:xfrm>
            <a:off x="8848114" y="250863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679401A1-F51D-455D-88BB-4C189CE1A1A5}"/>
              </a:ext>
            </a:extLst>
          </p:cNvPr>
          <p:cNvSpPr>
            <a:spLocks noGrp="1"/>
          </p:cNvSpPr>
          <p:nvPr>
            <p:ph type="body" sz="half" idx="88"/>
          </p:nvPr>
        </p:nvSpPr>
        <p:spPr>
          <a:xfrm>
            <a:off x="8848114" y="293804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4" name="Text Placeholder 3">
            <a:extLst>
              <a:ext uri="{FF2B5EF4-FFF2-40B4-BE49-F238E27FC236}">
                <a16:creationId xmlns:a16="http://schemas.microsoft.com/office/drawing/2014/main" id="{5B3DB4F9-0262-4485-A538-5A6C02DD46DC}"/>
              </a:ext>
            </a:extLst>
          </p:cNvPr>
          <p:cNvSpPr>
            <a:spLocks noGrp="1"/>
          </p:cNvSpPr>
          <p:nvPr>
            <p:ph type="body" sz="half" idx="89" hasCustomPrompt="1"/>
          </p:nvPr>
        </p:nvSpPr>
        <p:spPr>
          <a:xfrm>
            <a:off x="8848114" y="364041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$ 2,500,000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AA1742CF-6B82-4A44-9413-7CC52CB9A9AE}"/>
              </a:ext>
            </a:extLst>
          </p:cNvPr>
          <p:cNvSpPr>
            <a:spLocks noGrp="1"/>
          </p:cNvSpPr>
          <p:nvPr>
            <p:ph type="body" sz="half" idx="90"/>
          </p:nvPr>
        </p:nvSpPr>
        <p:spPr>
          <a:xfrm>
            <a:off x="8848114" y="406982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298DDAA6-2DD7-45D2-BE23-DF28D9F3FE81}"/>
              </a:ext>
            </a:extLst>
          </p:cNvPr>
          <p:cNvSpPr>
            <a:spLocks noGrp="1"/>
          </p:cNvSpPr>
          <p:nvPr>
            <p:ph type="body" sz="half" idx="91" hasCustomPrompt="1"/>
          </p:nvPr>
        </p:nvSpPr>
        <p:spPr>
          <a:xfrm>
            <a:off x="8848114" y="477219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$ 3,200,000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0839545C-9AD8-44AD-8D2B-331D8B4030B6}"/>
              </a:ext>
            </a:extLst>
          </p:cNvPr>
          <p:cNvSpPr>
            <a:spLocks noGrp="1"/>
          </p:cNvSpPr>
          <p:nvPr>
            <p:ph type="body" sz="half" idx="92"/>
          </p:nvPr>
        </p:nvSpPr>
        <p:spPr>
          <a:xfrm>
            <a:off x="8848114" y="520160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1D6688E-B7D9-4DE1-9F3F-37C2A92C4E0F}"/>
              </a:ext>
            </a:extLst>
          </p:cNvPr>
          <p:cNvCxnSpPr/>
          <p:nvPr userDrawn="1"/>
        </p:nvCxnSpPr>
        <p:spPr>
          <a:xfrm>
            <a:off x="939117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181279E-4A25-4C06-AC3E-DD484486E99E}"/>
              </a:ext>
            </a:extLst>
          </p:cNvPr>
          <p:cNvCxnSpPr/>
          <p:nvPr userDrawn="1"/>
        </p:nvCxnSpPr>
        <p:spPr>
          <a:xfrm>
            <a:off x="940025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4474904-40E3-4615-B2E6-774159563047}"/>
              </a:ext>
            </a:extLst>
          </p:cNvPr>
          <p:cNvCxnSpPr/>
          <p:nvPr userDrawn="1"/>
        </p:nvCxnSpPr>
        <p:spPr>
          <a:xfrm>
            <a:off x="7314351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07585DD-C644-4DA0-8B68-A0E1AD3EE09B}"/>
              </a:ext>
            </a:extLst>
          </p:cNvPr>
          <p:cNvCxnSpPr/>
          <p:nvPr userDrawn="1"/>
        </p:nvCxnSpPr>
        <p:spPr>
          <a:xfrm>
            <a:off x="7315259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24FEA3C-C05C-407B-B68B-2614F9A64317}"/>
              </a:ext>
            </a:extLst>
          </p:cNvPr>
          <p:cNvCxnSpPr/>
          <p:nvPr userDrawn="1"/>
        </p:nvCxnSpPr>
        <p:spPr>
          <a:xfrm>
            <a:off x="7314351" y="5180251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hart Placeholder 3" descr="Funding diagram">
            <a:extLst>
              <a:ext uri="{FF2B5EF4-FFF2-40B4-BE49-F238E27FC236}">
                <a16:creationId xmlns:a16="http://schemas.microsoft.com/office/drawing/2014/main" id="{F3103F9C-FB5A-4708-903D-6EACBC625172}"/>
              </a:ext>
            </a:extLst>
          </p:cNvPr>
          <p:cNvSpPr>
            <a:spLocks noGrp="1"/>
          </p:cNvSpPr>
          <p:nvPr>
            <p:ph type="chart" sz="quarter" idx="82"/>
          </p:nvPr>
        </p:nvSpPr>
        <p:spPr>
          <a:xfrm>
            <a:off x="3775713" y="2496385"/>
            <a:ext cx="4640574" cy="348126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523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986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Brush stroke spot">
            <a:extLst>
              <a:ext uri="{FF2B5EF4-FFF2-40B4-BE49-F238E27FC236}">
                <a16:creationId xmlns:a16="http://schemas.microsoft.com/office/drawing/2014/main" id="{7C197BE4-2E4C-4177-8440-BB95B0A4C7FB}"/>
              </a:ext>
            </a:extLst>
          </p:cNvPr>
          <p:cNvSpPr/>
          <p:nvPr userDrawn="1"/>
        </p:nvSpPr>
        <p:spPr>
          <a:xfrm>
            <a:off x="3019044" y="396240"/>
            <a:ext cx="6611112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FC7C-F5F3-4D82-ADCB-B64F9FBB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AEEA74-ABCB-45B1-A352-71E9CCD670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49772" y="967740"/>
            <a:ext cx="4772417" cy="4244339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defRPr sz="3600">
                <a:latin typeface="WolfsRain" panose="02000000000000000000" pitchFamily="2" charset="0"/>
              </a:defRPr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9487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326233"/>
            <a:ext cx="10515600" cy="80956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ru-RU" smtClean="0"/>
              <a:pPr/>
              <a:t>19.11.2018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50901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92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  <a:prstGeom prst="rect">
            <a:avLst/>
          </a:prstGeo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/>
          <a:p>
            <a:fld id="{B173E6F1-BC8C-420B-B85F-1216FC0CAEFE}" type="datetime1">
              <a:rPr lang="ru-RU" smtClean="0"/>
              <a:t>19.11.2018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4" name="Rectangle 23" descr="Brush stroke spot">
            <a:extLst>
              <a:ext uri="{FF2B5EF4-FFF2-40B4-BE49-F238E27FC236}">
                <a16:creationId xmlns:a16="http://schemas.microsoft.com/office/drawing/2014/main" id="{D96D18D3-B702-4651-BEF4-0E6B09A7D555}"/>
              </a:ext>
            </a:extLst>
          </p:cNvPr>
          <p:cNvSpPr/>
          <p:nvPr userDrawn="1"/>
        </p:nvSpPr>
        <p:spPr>
          <a:xfrm>
            <a:off x="548640" y="1733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52C9FD8-1460-4E64-B8BC-CA45BA7C4B66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8906157" y="2871468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2B2471E0-ECA3-4640-BFDE-00A4244C2547}"/>
              </a:ext>
            </a:extLst>
          </p:cNvPr>
          <p:cNvSpPr>
            <a:spLocks noGrp="1"/>
          </p:cNvSpPr>
          <p:nvPr>
            <p:ph type="body" sz="half" idx="66" hasCustomPrompt="1"/>
          </p:nvPr>
        </p:nvSpPr>
        <p:spPr>
          <a:xfrm>
            <a:off x="2395166" y="2025155"/>
            <a:ext cx="9071374" cy="87735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8BACAAC9-DC1B-45F5-8B83-C468D78DB910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8906157" y="3152107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33BF02C-5128-4705-BDAA-A36BA2E50DFF}"/>
              </a:ext>
            </a:extLst>
          </p:cNvPr>
          <p:cNvCxnSpPr/>
          <p:nvPr userDrawn="1"/>
        </p:nvCxnSpPr>
        <p:spPr>
          <a:xfrm>
            <a:off x="5602224" y="3383046"/>
            <a:ext cx="987552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angle 38" descr="Brush stroke spot">
            <a:extLst>
              <a:ext uri="{FF2B5EF4-FFF2-40B4-BE49-F238E27FC236}">
                <a16:creationId xmlns:a16="http://schemas.microsoft.com/office/drawing/2014/main" id="{5D721349-BDDA-47F4-BB33-DDAB2DD44F1B}"/>
              </a:ext>
            </a:extLst>
          </p:cNvPr>
          <p:cNvSpPr/>
          <p:nvPr userDrawn="1"/>
        </p:nvSpPr>
        <p:spPr>
          <a:xfrm>
            <a:off x="548640" y="3681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BD9BC82-9664-4610-A1BC-90E5F4CC736E}"/>
              </a:ext>
            </a:extLst>
          </p:cNvPr>
          <p:cNvSpPr>
            <a:spLocks noGrp="1"/>
          </p:cNvSpPr>
          <p:nvPr>
            <p:ph type="body" sz="half" idx="68"/>
          </p:nvPr>
        </p:nvSpPr>
        <p:spPr>
          <a:xfrm>
            <a:off x="8906157" y="4819468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7879E591-AFC3-45A3-9875-660930C57AF4}"/>
              </a:ext>
            </a:extLst>
          </p:cNvPr>
          <p:cNvSpPr>
            <a:spLocks noGrp="1"/>
          </p:cNvSpPr>
          <p:nvPr>
            <p:ph type="body" sz="half" idx="70" hasCustomPrompt="1"/>
          </p:nvPr>
        </p:nvSpPr>
        <p:spPr>
          <a:xfrm>
            <a:off x="2395166" y="3973155"/>
            <a:ext cx="9071374" cy="87735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274C99EA-E9EB-43A8-8807-6DD5323F881E}"/>
              </a:ext>
            </a:extLst>
          </p:cNvPr>
          <p:cNvSpPr>
            <a:spLocks noGrp="1"/>
          </p:cNvSpPr>
          <p:nvPr>
            <p:ph type="body" sz="half" idx="71"/>
          </p:nvPr>
        </p:nvSpPr>
        <p:spPr>
          <a:xfrm>
            <a:off x="8906157" y="5100107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Picture Placeholder 7">
            <a:extLst>
              <a:ext uri="{FF2B5EF4-FFF2-40B4-BE49-F238E27FC236}">
                <a16:creationId xmlns:a16="http://schemas.microsoft.com/office/drawing/2014/main" id="{74E5C1DF-1CF3-431D-8289-3A269EFD1DFE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4204" y="2021109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62765A35-4E4D-481A-AD5D-F689CCD638E4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84204" y="3973503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297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  <a:prstGeom prst="rect">
            <a:avLst/>
          </a:prstGeo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/>
          <a:p>
            <a:fld id="{B173E6F1-BC8C-420B-B85F-1216FC0CAEFE}" type="datetime1">
              <a:rPr lang="ru-RU" smtClean="0"/>
              <a:t>19.11.2018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05754B0-9295-4959-B988-1280E463A93F}"/>
              </a:ext>
            </a:extLst>
          </p:cNvPr>
          <p:cNvSpPr>
            <a:spLocks noGrp="1"/>
          </p:cNvSpPr>
          <p:nvPr>
            <p:ph type="body" sz="half" idx="90"/>
          </p:nvPr>
        </p:nvSpPr>
        <p:spPr>
          <a:xfrm>
            <a:off x="838200" y="2521618"/>
            <a:ext cx="4891812" cy="292734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8D6DC9E5-924D-4DD3-A31B-2D243B49A0D4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6574728" y="2514760"/>
            <a:ext cx="4891812" cy="293419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rgbClr val="9D0000"/>
              </a:buClr>
              <a:defRPr sz="1600" i="0"/>
            </a:lvl1pPr>
            <a:lvl2pPr marL="396000">
              <a:lnSpc>
                <a:spcPct val="100000"/>
              </a:lnSpc>
              <a:buClr>
                <a:srgbClr val="9D0000"/>
              </a:buClr>
              <a:defRPr sz="1600" i="0"/>
            </a:lvl2pPr>
            <a:lvl3pPr marL="561600">
              <a:lnSpc>
                <a:spcPct val="100000"/>
              </a:lnSpc>
              <a:buClr>
                <a:srgbClr val="9D0000"/>
              </a:buClr>
              <a:defRPr sz="1600" i="0"/>
            </a:lvl3pPr>
            <a:lvl4pPr marL="727200">
              <a:lnSpc>
                <a:spcPct val="100000"/>
              </a:lnSpc>
              <a:buClr>
                <a:srgbClr val="9D0000"/>
              </a:buClr>
              <a:defRPr sz="1600" i="0"/>
            </a:lvl4pPr>
            <a:lvl5pPr marL="892800">
              <a:lnSpc>
                <a:spcPct val="100000"/>
              </a:lnSpc>
              <a:buClr>
                <a:srgbClr val="9D0000"/>
              </a:buClr>
              <a:defRPr sz="1600" i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906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 descr="Brush stroke spot">
            <a:extLst>
              <a:ext uri="{FF2B5EF4-FFF2-40B4-BE49-F238E27FC236}">
                <a16:creationId xmlns:a16="http://schemas.microsoft.com/office/drawing/2014/main" id="{D91B44A9-F70B-48B6-8E13-182147782AE2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  <a:endParaRPr lang="ru-RU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71094F-F73C-475D-9540-55DD444F1FF9}"/>
              </a:ext>
            </a:extLst>
          </p:cNvPr>
          <p:cNvSpPr/>
          <p:nvPr userDrawn="1"/>
        </p:nvSpPr>
        <p:spPr>
          <a:xfrm>
            <a:off x="888224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038C80-39FC-46F2-9E65-573C76CC235F}"/>
              </a:ext>
            </a:extLst>
          </p:cNvPr>
          <p:cNvSpPr/>
          <p:nvPr userDrawn="1"/>
        </p:nvSpPr>
        <p:spPr>
          <a:xfrm>
            <a:off x="9110839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  <a:prstGeom prst="rect">
            <a:avLst/>
          </a:prstGeo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/>
          <a:p>
            <a:fld id="{B173E6F1-BC8C-420B-B85F-1216FC0CAEFE}" type="datetime1">
              <a:rPr lang="ru-RU" smtClean="0"/>
              <a:t>19.11.2018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F18D6-EBB2-42FB-8DEA-EDE2DEF458D2}"/>
              </a:ext>
            </a:extLst>
          </p:cNvPr>
          <p:cNvSpPr/>
          <p:nvPr userDrawn="1"/>
        </p:nvSpPr>
        <p:spPr>
          <a:xfrm>
            <a:off x="5732019" y="2618478"/>
            <a:ext cx="2734056" cy="2286000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Picture Placeholder 11" descr="Pizza on table">
            <a:extLst>
              <a:ext uri="{FF2B5EF4-FFF2-40B4-BE49-F238E27FC236}">
                <a16:creationId xmlns:a16="http://schemas.microsoft.com/office/drawing/2014/main" id="{3A2CE4F0-232A-4D5A-93A7-CC26326CA64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758143" y="2760210"/>
            <a:ext cx="2514600" cy="2002536"/>
          </a:xfrm>
          <a:noFill/>
          <a:ln w="254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B02871-8276-43E0-9F6F-1BE83CC24FF3}"/>
              </a:ext>
            </a:extLst>
          </p:cNvPr>
          <p:cNvSpPr/>
          <p:nvPr userDrawn="1"/>
        </p:nvSpPr>
        <p:spPr>
          <a:xfrm>
            <a:off x="3501332" y="1932678"/>
            <a:ext cx="2286000" cy="3657600"/>
          </a:xfrm>
          <a:prstGeom prst="rect">
            <a:avLst/>
          </a:pr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957C18BD-F894-4B44-871C-9F7D25ED9D5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659694" y="2126913"/>
            <a:ext cx="1958400" cy="3096000"/>
          </a:xfrm>
          <a:noFill/>
          <a:ln w="25400">
            <a:solidFill>
              <a:srgbClr val="8D6347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AE96935-E804-4C56-A9CB-9A944335B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400" y="3048217"/>
            <a:ext cx="2385242" cy="1712618"/>
          </a:xfrm>
        </p:spPr>
        <p:txBody>
          <a:bodyPr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2001541-780F-4D96-9204-D61C68A52F75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770400" y="2703461"/>
            <a:ext cx="2385242" cy="375509"/>
          </a:xfrm>
        </p:spPr>
        <p:txBody>
          <a:bodyPr anchor="ctr" anchorCtr="0">
            <a:norm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r>
              <a:rPr lang="ru-RU" dirty="0"/>
              <a:t> </a:t>
            </a:r>
            <a:r>
              <a:rPr lang="en-US" dirty="0"/>
              <a:t>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C1D0DF0-7807-4F44-BC2B-B9700C962CC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083451" y="3048217"/>
            <a:ext cx="2451052" cy="1712618"/>
          </a:xfrm>
        </p:spPr>
        <p:txBody>
          <a:bodyPr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7D8D8DB-F27B-4D75-83DB-E682CA45BDA4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9083450" y="2703461"/>
            <a:ext cx="2451053" cy="375509"/>
          </a:xfrm>
        </p:spPr>
        <p:txBody>
          <a:bodyPr anchor="ctr" anchorCtr="0">
            <a:norm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C36D084F-9099-4412-AB38-BEE332147833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47624" y="1999033"/>
            <a:ext cx="504000" cy="504000"/>
          </a:xfrm>
          <a:prstGeom prst="ellipse">
            <a:avLst/>
          </a:prstGeom>
          <a:noFill/>
          <a:ln w="12700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5A529E1A-870B-49B1-A061-C26BF495213C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170239" y="1999033"/>
            <a:ext cx="504000" cy="504000"/>
          </a:xfrm>
          <a:prstGeom prst="ellipse">
            <a:avLst/>
          </a:prstGeom>
          <a:ln w="12700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38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7" name="Thanks title layout">
            <a:extLst>
              <a:ext uri="{FF2B5EF4-FFF2-40B4-BE49-F238E27FC236}">
                <a16:creationId xmlns:a16="http://schemas.microsoft.com/office/drawing/2014/main" id="{E329346F-CCD7-4FB0-98B2-13C3DB0AA1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540" y="884136"/>
            <a:ext cx="4896000" cy="894117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55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BAF915-A340-4955-812D-8F555BDB4102}"/>
              </a:ext>
            </a:extLst>
          </p:cNvPr>
          <p:cNvCxnSpPr/>
          <p:nvPr userDrawn="1"/>
        </p:nvCxnSpPr>
        <p:spPr>
          <a:xfrm>
            <a:off x="6565392" y="1729437"/>
            <a:ext cx="4718304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4" descr="Your logo">
            <a:extLst>
              <a:ext uri="{FF2B5EF4-FFF2-40B4-BE49-F238E27FC236}">
                <a16:creationId xmlns:a16="http://schemas.microsoft.com/office/drawing/2014/main" id="{DE1A1E87-77E1-4901-A7FE-5FFA9F5B4B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09655" y="2449546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A0BD12F-1E2D-481D-BBF0-A56B2BD0D5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0540" y="3781118"/>
            <a:ext cx="4896000" cy="664762"/>
          </a:xfrm>
        </p:spPr>
        <p:txBody>
          <a:bodyPr>
            <a:noAutofit/>
          </a:bodyPr>
          <a:lstStyle>
            <a:lvl1pPr marL="0" indent="0" algn="r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AC44F14-FD8B-4299-8C06-FB93B88253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0540" y="4362699"/>
            <a:ext cx="4896000" cy="265403"/>
          </a:xfrm>
        </p:spPr>
        <p:txBody>
          <a:bodyPr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C3CE0E11-D8F9-40F9-B542-06B00FA4FC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70540" y="4628102"/>
            <a:ext cx="4896000" cy="373961"/>
          </a:xfrm>
        </p:spPr>
        <p:txBody>
          <a:bodyPr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speakeremail@website.com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4D4FB496-FE3D-4CC5-83B0-B2793EFEF0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70540" y="5040876"/>
            <a:ext cx="4896000" cy="252891"/>
          </a:xfrm>
        </p:spPr>
        <p:txBody>
          <a:bodyPr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0F0D864-E0B5-4A45-A4DF-4334FDD7B1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0540" y="5293767"/>
            <a:ext cx="4896000" cy="566921"/>
          </a:xfrm>
        </p:spPr>
        <p:txBody>
          <a:bodyPr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+7 888 999-000-11</a:t>
            </a:r>
          </a:p>
        </p:txBody>
      </p:sp>
      <p:pic>
        <p:nvPicPr>
          <p:cNvPr id="5" name="Picture 4" descr="A plate of food on a table&#10;&#10;Description automatically generated">
            <a:extLst>
              <a:ext uri="{FF2B5EF4-FFF2-40B4-BE49-F238E27FC236}">
                <a16:creationId xmlns:a16="http://schemas.microsoft.com/office/drawing/2014/main" id="{A89F0DA4-0EFD-41CD-B4C6-F6C2BB769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694" r="8171"/>
          <a:stretch/>
        </p:blipFill>
        <p:spPr>
          <a:xfrm>
            <a:off x="0" y="0"/>
            <a:ext cx="7859211" cy="6858000"/>
          </a:xfrm>
          <a:prstGeom prst="rect">
            <a:avLst/>
          </a:prstGeom>
        </p:spPr>
      </p:pic>
      <p:sp>
        <p:nvSpPr>
          <p:cNvPr id="15" name="Rectangle 14" descr="Brush stroke mask">
            <a:extLst>
              <a:ext uri="{FF2B5EF4-FFF2-40B4-BE49-F238E27FC236}">
                <a16:creationId xmlns:a16="http://schemas.microsoft.com/office/drawing/2014/main" id="{F28DE59C-954D-4B4D-A240-A9111C89F6A8}"/>
              </a:ext>
            </a:extLst>
          </p:cNvPr>
          <p:cNvSpPr/>
          <p:nvPr userDrawn="1"/>
        </p:nvSpPr>
        <p:spPr>
          <a:xfrm>
            <a:off x="0" y="-18272"/>
            <a:ext cx="1635252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1608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6B9AD-9725-42EE-AA4B-93DD7413C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A42726-220F-485C-A651-E4DEF616B6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425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7" name="Thanks title layout">
            <a:extLst>
              <a:ext uri="{FF2B5EF4-FFF2-40B4-BE49-F238E27FC236}">
                <a16:creationId xmlns:a16="http://schemas.microsoft.com/office/drawing/2014/main" id="{E329346F-CCD7-4FB0-98B2-13C3DB0AA1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540" y="884136"/>
            <a:ext cx="4896000" cy="894117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55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BAF915-A340-4955-812D-8F555BDB4102}"/>
              </a:ext>
            </a:extLst>
          </p:cNvPr>
          <p:cNvCxnSpPr/>
          <p:nvPr userDrawn="1"/>
        </p:nvCxnSpPr>
        <p:spPr>
          <a:xfrm>
            <a:off x="6565392" y="1729437"/>
            <a:ext cx="4718304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4" descr="Your logo">
            <a:extLst>
              <a:ext uri="{FF2B5EF4-FFF2-40B4-BE49-F238E27FC236}">
                <a16:creationId xmlns:a16="http://schemas.microsoft.com/office/drawing/2014/main" id="{DE1A1E87-77E1-4901-A7FE-5FFA9F5B4B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09655" y="2449546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A0BD12F-1E2D-481D-BBF0-A56B2BD0D5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0540" y="3781118"/>
            <a:ext cx="4896000" cy="664762"/>
          </a:xfrm>
        </p:spPr>
        <p:txBody>
          <a:bodyPr>
            <a:noAutofit/>
          </a:bodyPr>
          <a:lstStyle>
            <a:lvl1pPr marL="0" indent="0" algn="r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AC44F14-FD8B-4299-8C06-FB93B88253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0540" y="4362699"/>
            <a:ext cx="4896000" cy="265403"/>
          </a:xfrm>
        </p:spPr>
        <p:txBody>
          <a:bodyPr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C3CE0E11-D8F9-40F9-B542-06B00FA4FC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70540" y="4628102"/>
            <a:ext cx="4896000" cy="373961"/>
          </a:xfrm>
        </p:spPr>
        <p:txBody>
          <a:bodyPr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speakeremail@website.com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4D4FB496-FE3D-4CC5-83B0-B2793EFEF0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70540" y="5040876"/>
            <a:ext cx="4896000" cy="252891"/>
          </a:xfrm>
        </p:spPr>
        <p:txBody>
          <a:bodyPr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0F0D864-E0B5-4A45-A4DF-4334FDD7B1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0540" y="5293767"/>
            <a:ext cx="4896000" cy="566921"/>
          </a:xfrm>
        </p:spPr>
        <p:txBody>
          <a:bodyPr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+7 888 999-000-11</a:t>
            </a:r>
          </a:p>
        </p:txBody>
      </p:sp>
      <p:pic>
        <p:nvPicPr>
          <p:cNvPr id="5" name="Picture 4" descr="A plate of food on a table&#10;&#10;Description automatically generated">
            <a:extLst>
              <a:ext uri="{FF2B5EF4-FFF2-40B4-BE49-F238E27FC236}">
                <a16:creationId xmlns:a16="http://schemas.microsoft.com/office/drawing/2014/main" id="{A89F0DA4-0EFD-41CD-B4C6-F6C2BB769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694" r="8171"/>
          <a:stretch/>
        </p:blipFill>
        <p:spPr>
          <a:xfrm>
            <a:off x="0" y="0"/>
            <a:ext cx="7859211" cy="6858000"/>
          </a:xfrm>
          <a:prstGeom prst="rect">
            <a:avLst/>
          </a:prstGeom>
        </p:spPr>
      </p:pic>
      <p:sp>
        <p:nvSpPr>
          <p:cNvPr id="15" name="Rectangle 14" descr="Brush stroke mask">
            <a:extLst>
              <a:ext uri="{FF2B5EF4-FFF2-40B4-BE49-F238E27FC236}">
                <a16:creationId xmlns:a16="http://schemas.microsoft.com/office/drawing/2014/main" id="{F28DE59C-954D-4B4D-A240-A9111C89F6A8}"/>
              </a:ext>
            </a:extLst>
          </p:cNvPr>
          <p:cNvSpPr/>
          <p:nvPr userDrawn="1"/>
        </p:nvSpPr>
        <p:spPr>
          <a:xfrm>
            <a:off x="0" y="-18272"/>
            <a:ext cx="1635252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7447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8E0E8-66CF-479B-9B2B-23573DD99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3135" y="6228"/>
            <a:ext cx="4251138" cy="135525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65A51-5568-4F87-9DD3-A3B39AB95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417946"/>
            <a:ext cx="4251138" cy="3078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100" i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3847C-49D2-4ADE-9E05-28B879A9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470E458-E7C2-4395-B75D-476A174CEE4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5556C4-3308-4A8B-A7F9-BEAC5A6230BE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AF3222-5D2C-427A-822C-5118901C34DE}"/>
              </a:ext>
            </a:extLst>
          </p:cNvPr>
          <p:cNvCxnSpPr/>
          <p:nvPr userDrawn="1"/>
        </p:nvCxnSpPr>
        <p:spPr>
          <a:xfrm>
            <a:off x="943135" y="1361479"/>
            <a:ext cx="356616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late of food on a table&#10;&#10;Description automatically generated">
            <a:extLst>
              <a:ext uri="{FF2B5EF4-FFF2-40B4-BE49-F238E27FC236}">
                <a16:creationId xmlns:a16="http://schemas.microsoft.com/office/drawing/2014/main" id="{657BE57D-8C19-4406-B066-0BF37C147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395" r="10497"/>
          <a:stretch/>
        </p:blipFill>
        <p:spPr>
          <a:xfrm>
            <a:off x="4298718" y="0"/>
            <a:ext cx="7893282" cy="6858000"/>
          </a:xfrm>
          <a:prstGeom prst="rect">
            <a:avLst/>
          </a:prstGeom>
        </p:spPr>
      </p:pic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609FB4CD-BB02-4D4B-8D86-3EC7DD3B67FE}"/>
              </a:ext>
            </a:extLst>
          </p:cNvPr>
          <p:cNvSpPr/>
          <p:nvPr userDrawn="1"/>
        </p:nvSpPr>
        <p:spPr>
          <a:xfrm>
            <a:off x="-1" y="0"/>
            <a:ext cx="11248865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47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Glasses on table">
            <a:extLst>
              <a:ext uri="{FF2B5EF4-FFF2-40B4-BE49-F238E27FC236}">
                <a16:creationId xmlns:a16="http://schemas.microsoft.com/office/drawing/2014/main" id="{8560CB95-F807-46B3-8A39-B650A8906A3F}"/>
              </a:ext>
            </a:extLst>
          </p:cNvPr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rcRect/>
            <a:stretch>
              <a:fillRect t="-418" b="-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09350598-7231-484F-ABFF-7D42DB842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BC4D2-04A1-4388-B041-D25EA3246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500"/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TITLE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2EDEE-795E-4F38-9546-83FC7F925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6875"/>
            <a:ext cx="6238970" cy="505934"/>
          </a:xfrm>
        </p:spPr>
        <p:txBody>
          <a:bodyPr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AD3E-7077-4F6A-9BC8-4508F2B4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/>
          <a:p>
            <a:fld id="{F01F312F-1DCB-48A4-8ECE-A7A423B5D269}" type="datetime1">
              <a:rPr lang="ru-RU" smtClean="0"/>
              <a:t>19.11.2018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94AFC-07BE-4BCA-8E8F-AA68C7F7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F1DDE-4EBA-4A5F-9642-8E8E5101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94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ru-RU" smtClean="0"/>
              <a:pPr/>
              <a:t>19.11.2018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5169612-3818-48E7-9A30-66C970052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901618"/>
            <a:ext cx="10509250" cy="515552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lang="en-US" sz="2400" i="0"/>
            </a:lvl1pPr>
          </a:lstStyle>
          <a:p>
            <a:pPr marL="228600" lvl="0" indent="-22860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11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  <a:prstGeom prst="rect">
            <a:avLst/>
          </a:prstGeo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/>
          <a:p>
            <a:fld id="{B173E6F1-BC8C-420B-B85F-1216FC0CAEFE}" type="datetime1">
              <a:rPr lang="ru-RU" smtClean="0"/>
              <a:t>19.11.2018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F6BE4E-68E0-48F7-AD88-3A2574C97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03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5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  <a:prstGeom prst="rect">
            <a:avLst/>
          </a:prstGeo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/>
          <a:p>
            <a:fld id="{B173E6F1-BC8C-420B-B85F-1216FC0CAEFE}" type="datetime1">
              <a:rPr lang="ru-RU" smtClean="0"/>
              <a:t>19.11.2018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0DF417-C5C3-4FDA-87D5-323AF2736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503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DA880CD-CD01-4A78-BF0C-95A33ABA8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503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051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  <a:prstGeom prst="rect">
            <a:avLst/>
          </a:prstGeo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/>
          <a:p>
            <a:fld id="{B173E6F1-BC8C-420B-B85F-1216FC0CAEFE}" type="datetime1">
              <a:rPr lang="ru-RU" smtClean="0"/>
              <a:t>19.11.2018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5D719B-9788-41E0-9D02-45172FBEA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F52044-38F3-4EBE-A961-C2A07D297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709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E8FE9D-45F9-4807-9850-F1BB27342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B5BD8D56-1BFA-4D3E-976F-E2E64897A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709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12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/>
          <a:p>
            <a:fld id="{B173E6F1-BC8C-420B-B85F-1216FC0CAEFE}" type="datetime1">
              <a:rPr lang="ru-RU" smtClean="0"/>
              <a:t>19.11.2018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78D1AB40-289A-458E-87F0-E8A6C4B324B1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  <a:endParaRPr lang="ru-R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27C929-BDFE-48CA-8DBD-EFB7FB5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723446-041E-4646-956A-F010B3303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AF44D3-FB33-4645-9D4F-B96C01ACE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191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/>
          <a:p>
            <a:fld id="{B173E6F1-BC8C-420B-B85F-1216FC0CAEFE}" type="datetime1">
              <a:rPr lang="ru-RU" smtClean="0"/>
              <a:t>19.11.2018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78D1AB40-289A-458E-87F0-E8A6C4B324B1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  <a:endParaRPr lang="ru-R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27C929-BDFE-48CA-8DBD-EFB7FB5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723446-041E-4646-956A-F010B3303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184BB62-FBE4-4F0A-AE3B-1A292BA9B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20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  <a:prstGeom prst="rect">
            <a:avLst/>
          </a:prstGeo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/>
          <a:p>
            <a:fld id="{B173E6F1-BC8C-420B-B85F-1216FC0CAEFE}" type="datetime1">
              <a:rPr lang="ru-RU" smtClean="0"/>
              <a:t>19.11.2018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750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A261C6-E42E-4F1C-8216-77A358DB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/>
          <a:p>
            <a:fld id="{8B9208B2-41C8-4A61-B828-55494ADD5993}" type="datetime1">
              <a:rPr lang="ru-RU" smtClean="0"/>
              <a:t>19.11.2018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01FE4-4890-4330-96D0-D3F6E96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8604B-E739-4608-A505-18C0674A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521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Young man drinking coffee">
            <a:extLst>
              <a:ext uri="{FF2B5EF4-FFF2-40B4-BE49-F238E27FC236}">
                <a16:creationId xmlns:a16="http://schemas.microsoft.com/office/drawing/2014/main" id="{816EFE26-DD10-44FC-BAAF-4EA15D4086A7}"/>
              </a:ext>
            </a:extLst>
          </p:cNvPr>
          <p:cNvSpPr/>
          <p:nvPr userDrawn="1"/>
        </p:nvSpPr>
        <p:spPr>
          <a:xfrm>
            <a:off x="0" y="0"/>
            <a:ext cx="6711696" cy="5925312"/>
          </a:xfrm>
          <a:prstGeom prst="rect">
            <a:avLst/>
          </a:prstGeom>
          <a:blipFill>
            <a:blip r:embed="rId2"/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 descr="Brush stroke mask">
            <a:extLst>
              <a:ext uri="{FF2B5EF4-FFF2-40B4-BE49-F238E27FC236}">
                <a16:creationId xmlns:a16="http://schemas.microsoft.com/office/drawing/2014/main" id="{4190C024-B222-4F26-9066-AD52FB0D45E3}"/>
              </a:ext>
            </a:extLst>
          </p:cNvPr>
          <p:cNvSpPr/>
          <p:nvPr userDrawn="1"/>
        </p:nvSpPr>
        <p:spPr>
          <a:xfrm>
            <a:off x="0" y="3197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4540" y="830880"/>
            <a:ext cx="5292000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550" y="2600951"/>
            <a:ext cx="5533990" cy="2997929"/>
          </a:xfrm>
        </p:spPr>
        <p:txBody>
          <a:bodyPr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None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182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Young smiling woman with mobile phone">
            <a:extLst>
              <a:ext uri="{FF2B5EF4-FFF2-40B4-BE49-F238E27FC236}">
                <a16:creationId xmlns:a16="http://schemas.microsoft.com/office/drawing/2014/main" id="{95A5621D-11A8-4134-AA47-F59127E702CB}"/>
              </a:ext>
            </a:extLst>
          </p:cNvPr>
          <p:cNvSpPr/>
          <p:nvPr userDrawn="1"/>
        </p:nvSpPr>
        <p:spPr>
          <a:xfrm>
            <a:off x="7373112" y="493776"/>
            <a:ext cx="4818888" cy="6364224"/>
          </a:xfrm>
          <a:prstGeom prst="rect">
            <a:avLst/>
          </a:prstGeom>
          <a:blipFill>
            <a:blip r:embed="rId2"/>
            <a:srcRect/>
            <a:stretch>
              <a:fillRect l="-20" r="-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 descr="Brush stroke mask">
            <a:extLst>
              <a:ext uri="{FF2B5EF4-FFF2-40B4-BE49-F238E27FC236}">
                <a16:creationId xmlns:a16="http://schemas.microsoft.com/office/drawing/2014/main" id="{41855D31-B9D9-4D6C-8BAD-6CBA6017C1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Title 25">
            <a:extLst>
              <a:ext uri="{FF2B5EF4-FFF2-40B4-BE49-F238E27FC236}">
                <a16:creationId xmlns:a16="http://schemas.microsoft.com/office/drawing/2014/main" id="{618935A2-A027-4F36-94E5-021BC775E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7362" y="800100"/>
            <a:ext cx="5386748" cy="1223719"/>
          </a:xfrm>
          <a:prstGeom prst="rect">
            <a:avLst/>
          </a:prstGeom>
        </p:spPr>
        <p:txBody>
          <a:bodyPr anchor="b" anchorCtr="0"/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7E340-E9AB-4958-9BB5-EA625139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/>
          <a:p>
            <a:fld id="{E63D4347-0243-438A-89AF-12102C07C720}" type="datetime1">
              <a:rPr lang="ru-RU" smtClean="0"/>
              <a:t>19.11.2018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FFCFA-118E-40C3-9A31-9334927F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CF696-3C50-45B5-BF9E-733C5D21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470E458-E7C2-4395-B75D-476A174CEE4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DB7BE2C-F374-4A10-96A5-F4C3D52DF3D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0DD7A6-4E62-41D2-9037-F6ADD1C3BF5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82F2C1-1B27-4C93-8CE6-A529D3C9E336}"/>
              </a:ext>
            </a:extLst>
          </p:cNvPr>
          <p:cNvCxnSpPr/>
          <p:nvPr userDrawn="1"/>
        </p:nvCxnSpPr>
        <p:spPr>
          <a:xfrm>
            <a:off x="1020765" y="2093311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79F16AA-9675-49E6-85D6-845D5956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82" y="2212179"/>
            <a:ext cx="5533990" cy="2997929"/>
          </a:xfrm>
        </p:spPr>
        <p:txBody>
          <a:bodyPr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None/>
              <a:defRPr sz="2100" i="0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26842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Brush stroke spot">
            <a:extLst>
              <a:ext uri="{FF2B5EF4-FFF2-40B4-BE49-F238E27FC236}">
                <a16:creationId xmlns:a16="http://schemas.microsoft.com/office/drawing/2014/main" id="{08C782C8-0805-4592-ADC0-CF3D28CFE0C4}"/>
              </a:ext>
            </a:extLst>
          </p:cNvPr>
          <p:cNvSpPr/>
          <p:nvPr userDrawn="1"/>
        </p:nvSpPr>
        <p:spPr>
          <a:xfrm>
            <a:off x="6205330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Rectangle 12" descr="Brush stroke spot">
            <a:extLst>
              <a:ext uri="{FF2B5EF4-FFF2-40B4-BE49-F238E27FC236}">
                <a16:creationId xmlns:a16="http://schemas.microsoft.com/office/drawing/2014/main" id="{9867BBE4-E529-4F6E-BECB-86D66409ED65}"/>
              </a:ext>
            </a:extLst>
          </p:cNvPr>
          <p:cNvSpPr/>
          <p:nvPr userDrawn="1"/>
        </p:nvSpPr>
        <p:spPr>
          <a:xfrm>
            <a:off x="6205330" y="3958942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56343"/>
          </a:xfrm>
          <a:prstGeom prst="rect">
            <a:avLst/>
          </a:prstGeo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 descr="Brush stroke spot">
            <a:extLst>
              <a:ext uri="{FF2B5EF4-FFF2-40B4-BE49-F238E27FC236}">
                <a16:creationId xmlns:a16="http://schemas.microsoft.com/office/drawing/2014/main" id="{8BD46B2B-D1EB-4F6A-9DE0-7A15A95DC05D}"/>
              </a:ext>
            </a:extLst>
          </p:cNvPr>
          <p:cNvSpPr/>
          <p:nvPr userDrawn="1"/>
        </p:nvSpPr>
        <p:spPr>
          <a:xfrm>
            <a:off x="695325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6F1436FB-165E-4908-9E28-A8598A7E3101}"/>
              </a:ext>
            </a:extLst>
          </p:cNvPr>
          <p:cNvSpPr/>
          <p:nvPr userDrawn="1"/>
        </p:nvSpPr>
        <p:spPr>
          <a:xfrm>
            <a:off x="695325" y="3964689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Picture Placeholder 81" descr="Glass icon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758916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3" name="Picture Placeholder 81" descr="Glass icon">
            <a:extLst>
              <a:ext uri="{FF2B5EF4-FFF2-40B4-BE49-F238E27FC236}">
                <a16:creationId xmlns:a16="http://schemas.microsoft.com/office/drawing/2014/main" id="{360A394A-115E-490F-A44B-D11719211D3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9659" y="4259099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B05348-828C-4161-AC9D-32C0F64C8558}"/>
              </a:ext>
            </a:extLst>
          </p:cNvPr>
          <p:cNvSpPr/>
          <p:nvPr userDrawn="1"/>
        </p:nvSpPr>
        <p:spPr>
          <a:xfrm>
            <a:off x="950259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3" name="Picture Placeholder 81" descr="Glass icon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513230" y="2758916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6453830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5" name="Picture Placeholder 81" descr="Glass icon">
            <a:extLst>
              <a:ext uri="{FF2B5EF4-FFF2-40B4-BE49-F238E27FC236}">
                <a16:creationId xmlns:a16="http://schemas.microsoft.com/office/drawing/2014/main" id="{B3682957-0496-44A8-9D25-2C8CF6C44DA8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513230" y="4259099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41006D2-6E2A-4E2D-BFDD-0F4690FFAF18}"/>
              </a:ext>
            </a:extLst>
          </p:cNvPr>
          <p:cNvSpPr/>
          <p:nvPr userDrawn="1"/>
        </p:nvSpPr>
        <p:spPr>
          <a:xfrm>
            <a:off x="6453830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23615" y="868713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630819" y="2950465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630819" y="2593413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5B8A89D1-A311-4B44-88F9-A887EAC076B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630819" y="4449344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8383D4D-0BCE-4438-B642-E9D5AC09B69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630819" y="4092292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122858" y="2950465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122858" y="2593413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Text Placeholder 40">
            <a:extLst>
              <a:ext uri="{FF2B5EF4-FFF2-40B4-BE49-F238E27FC236}">
                <a16:creationId xmlns:a16="http://schemas.microsoft.com/office/drawing/2014/main" id="{BD1CBE09-ACAD-43FB-8617-942C604D408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122858" y="4449344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Text Placeholder 40">
            <a:extLst>
              <a:ext uri="{FF2B5EF4-FFF2-40B4-BE49-F238E27FC236}">
                <a16:creationId xmlns:a16="http://schemas.microsoft.com/office/drawing/2014/main" id="{AF933841-8F79-4411-AE38-0E6EFFE2F13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122858" y="4092292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659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mpu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 descr="Brush stroke spot">
            <a:extLst>
              <a:ext uri="{FF2B5EF4-FFF2-40B4-BE49-F238E27FC236}">
                <a16:creationId xmlns:a16="http://schemas.microsoft.com/office/drawing/2014/main" id="{E2FED427-78BF-4C02-954D-E32E814394EA}"/>
              </a:ext>
            </a:extLst>
          </p:cNvPr>
          <p:cNvSpPr/>
          <p:nvPr userDrawn="1"/>
        </p:nvSpPr>
        <p:spPr>
          <a:xfrm>
            <a:off x="2328672" y="690372"/>
            <a:ext cx="7534656" cy="547725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dirty="0"/>
              <a:t>  </a:t>
            </a:r>
            <a:endParaRPr lang="ru-RU" i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9192013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0" name="Rectangle 29" descr="Computer monitor">
            <a:extLst>
              <a:ext uri="{FF2B5EF4-FFF2-40B4-BE49-F238E27FC236}">
                <a16:creationId xmlns:a16="http://schemas.microsoft.com/office/drawing/2014/main" id="{562DC173-30FD-4C7B-8C34-C152F7D036AC}"/>
              </a:ext>
            </a:extLst>
          </p:cNvPr>
          <p:cNvSpPr/>
          <p:nvPr userDrawn="1"/>
        </p:nvSpPr>
        <p:spPr>
          <a:xfrm>
            <a:off x="3622548" y="1349070"/>
            <a:ext cx="4946904" cy="4946904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8333" b="8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  <a:endParaRPr lang="ru-RU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E072FE3-2973-4B25-909E-2BA6663CF30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3804600" y="1954810"/>
            <a:ext cx="4582800" cy="2844000"/>
          </a:xfrm>
          <a:ln w="12700">
            <a:solidFill>
              <a:schemeClr val="accent1"/>
            </a:solidFill>
          </a:ln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  <a:prstGeom prst="rect">
            <a:avLst/>
          </a:prstGeo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/>
          <a:p>
            <a:fld id="{BCF5ACAA-C5AA-4F05-9AE1-AC245EBEF5E4}" type="datetime1">
              <a:rPr lang="ru-RU" smtClean="0"/>
              <a:t>19.11.2018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Picture Placeholder 81" descr="Glass icon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327837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3" name="Picture Placeholder 81" descr="Glass icon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251413" y="2327837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46771" y="3406743"/>
            <a:ext cx="2217507" cy="16735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771" y="2996616"/>
            <a:ext cx="2217507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112624" y="3406743"/>
            <a:ext cx="2297013" cy="16735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12624" y="2996616"/>
            <a:ext cx="2297013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746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ru-RU" smtClean="0"/>
              <a:pPr/>
              <a:t>19.11.2018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07FA0C7A-BDB4-41ED-8B06-85890DD70D92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4901618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502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704696"/>
          </a:xfrm>
          <a:prstGeom prst="rect">
            <a:avLst/>
          </a:prstGeo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9FC09-58F1-47E8-B7C1-B82F1844D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00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/>
          <a:lstStyle/>
          <a:p>
            <a:fld id="{B173E6F1-BC8C-420B-B85F-1216FC0CAEFE}" type="datetime1">
              <a:rPr lang="ru-RU" smtClean="0"/>
              <a:t>19.11.2018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400C05A-142B-49F8-AC8C-60DBCE7C4B58}"/>
              </a:ext>
            </a:extLst>
          </p:cNvPr>
          <p:cNvSpPr>
            <a:spLocks noGrp="1"/>
          </p:cNvSpPr>
          <p:nvPr>
            <p:ph sz="half" idx="50"/>
          </p:nvPr>
        </p:nvSpPr>
        <p:spPr>
          <a:xfrm>
            <a:off x="80418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40">
            <a:extLst>
              <a:ext uri="{FF2B5EF4-FFF2-40B4-BE49-F238E27FC236}">
                <a16:creationId xmlns:a16="http://schemas.microsoft.com/office/drawing/2014/main" id="{BA84A100-E46E-4A91-8A0C-75C717CDFB6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400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418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54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391D3-C433-4A10-BCCB-AC8D64640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5D5E2-D6AF-47D7-B943-C9FAB666B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2882" y="5976001"/>
            <a:ext cx="366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F470E458-E7C2-4395-B75D-476A174CEE4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0AC1CF-7888-4B0B-B751-F9C83F4B7C0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 descr="Brush stroke mask">
            <a:extLst>
              <a:ext uri="{FF2B5EF4-FFF2-40B4-BE49-F238E27FC236}">
                <a16:creationId xmlns:a16="http://schemas.microsoft.com/office/drawing/2014/main" id="{87FA27BE-684F-4109-9EDB-24E4B7432424}"/>
              </a:ext>
            </a:extLst>
          </p:cNvPr>
          <p:cNvSpPr/>
          <p:nvPr userDrawn="1"/>
        </p:nvSpPr>
        <p:spPr>
          <a:xfrm>
            <a:off x="0" y="995423"/>
            <a:ext cx="12192000" cy="5862577"/>
          </a:xfrm>
          <a:prstGeom prst="rect">
            <a:avLst/>
          </a:prstGeom>
          <a:blipFill>
            <a:blip r:embed="rId40"/>
            <a:tile tx="0" ty="0" sx="100000" sy="100000" flip="xy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40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7" r:id="rId5"/>
    <p:sldLayoutId id="2147483658" r:id="rId6"/>
    <p:sldLayoutId id="2147483659" r:id="rId7"/>
    <p:sldLayoutId id="2147483654" r:id="rId8"/>
    <p:sldLayoutId id="2147483652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89" r:id="rId22"/>
    <p:sldLayoutId id="2147483673" r:id="rId23"/>
    <p:sldLayoutId id="2147483674" r:id="rId24"/>
    <p:sldLayoutId id="2147483676" r:id="rId25"/>
    <p:sldLayoutId id="2147483675" r:id="rId26"/>
    <p:sldLayoutId id="2147483672" r:id="rId27"/>
    <p:sldLayoutId id="2147483688" r:id="rId28"/>
    <p:sldLayoutId id="2147483687" r:id="rId29"/>
    <p:sldLayoutId id="2147483677" r:id="rId30"/>
    <p:sldLayoutId id="2147483681" r:id="rId31"/>
    <p:sldLayoutId id="2147483680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55" r:id="rId3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4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pos="5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jpe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8.PNG"/><Relationship Id="rId5" Type="http://schemas.openxmlformats.org/officeDocument/2006/relationships/image" Target="../media/image1.jpe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44B415-DFBB-4967-9EBF-222BE2E5978B}"/>
              </a:ext>
            </a:extLst>
          </p:cNvPr>
          <p:cNvSpPr/>
          <p:nvPr/>
        </p:nvSpPr>
        <p:spPr>
          <a:xfrm>
            <a:off x="464820" y="4847303"/>
            <a:ext cx="58826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lfsRain" panose="02000000000000000000" pitchFamily="2" charset="0"/>
                <a:cs typeface="Aharoni" panose="020B0604020202020204" pitchFamily="2" charset="-79"/>
              </a:rPr>
              <a:t>Presented by: Team 6</a:t>
            </a:r>
            <a:endParaRPr lang="en-US" sz="8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082CB6-A3CD-474D-A321-1D3676F8CB32}"/>
              </a:ext>
            </a:extLst>
          </p:cNvPr>
          <p:cNvSpPr/>
          <p:nvPr/>
        </p:nvSpPr>
        <p:spPr>
          <a:xfrm rot="21004067">
            <a:off x="350033" y="537609"/>
            <a:ext cx="6457570" cy="2575560"/>
          </a:xfrm>
          <a:prstGeom prst="roundRect">
            <a:avLst>
              <a:gd name="adj" fmla="val 10000"/>
            </a:avLst>
          </a:prstGeom>
          <a:blipFill>
            <a:blip r:embed="rId3"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71BA1-104B-437A-BD2C-C1120088E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0991012">
            <a:off x="-381983" y="641508"/>
            <a:ext cx="7692351" cy="2392680"/>
          </a:xfrm>
        </p:spPr>
        <p:txBody>
          <a:bodyPr anchor="ctr">
            <a:normAutofit fontScale="90000"/>
          </a:bodyPr>
          <a:lstStyle/>
          <a:p>
            <a:r>
              <a:rPr lang="en-US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lfsRain" panose="02000000000000000000" pitchFamily="2" charset="0"/>
                <a:cs typeface="Aharoni" panose="020B0604020202020204" pitchFamily="2" charset="-79"/>
              </a:rPr>
              <a:t>“””</a:t>
            </a:r>
            <a:r>
              <a:rPr lang="en-US" sz="10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lfsRain" panose="02000000000000000000" pitchFamily="2" charset="0"/>
                <a:cs typeface="Aharoni" panose="020B0604020202020204" pitchFamily="2" charset="-79"/>
              </a:rPr>
              <a:t>Hibachi or</a:t>
            </a:r>
            <a:br>
              <a:rPr lang="en-US" sz="10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lfsRain" panose="02000000000000000000" pitchFamily="2" charset="0"/>
                <a:cs typeface="Aharoni" panose="020B0604020202020204" pitchFamily="2" charset="-79"/>
              </a:rPr>
            </a:br>
            <a:r>
              <a:rPr lang="en-US" sz="10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lfsRain" panose="02000000000000000000" pitchFamily="2" charset="0"/>
                <a:cs typeface="Aharoni" panose="020B0604020202020204" pitchFamily="2" charset="-79"/>
              </a:rPr>
              <a:t>   Not to Hibachi</a:t>
            </a:r>
            <a:r>
              <a:rPr lang="en-US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lfsRain" panose="02000000000000000000" pitchFamily="2" charset="0"/>
                <a:cs typeface="Aharoni" panose="020B0604020202020204" pitchFamily="2" charset="-79"/>
              </a:rPr>
              <a:t>”</a:t>
            </a:r>
            <a:endParaRPr lang="ru-RU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lfsRain" panose="02000000000000000000" pitchFamily="2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57492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70"/>
            <a:ext cx="12192000" cy="621107"/>
          </a:xfrm>
        </p:spPr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type of restaurants am I competing against in each city?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Subtitle 4">
            <a:extLst>
              <a:ext uri="{FF2B5EF4-FFF2-40B4-BE49-F238E27FC236}">
                <a16:creationId xmlns:a16="http://schemas.microsoft.com/office/drawing/2014/main" id="{F3A899E3-F5D0-471E-B8C7-659E4F39BA2C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521593"/>
            <a:ext cx="10515600" cy="526312"/>
          </a:xfrm>
        </p:spPr>
        <p:txBody>
          <a:bodyPr/>
          <a:lstStyle/>
          <a:p>
            <a:r>
              <a:rPr lang="en-US" b="1" dirty="0"/>
              <a:t>Top 20 Restaurants per category by Price</a:t>
            </a:r>
            <a:endParaRPr lang="ru-RU" b="1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366865D-8F52-40C4-8F88-39A130DA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/>
          <a:lstStyle/>
          <a:p>
            <a:fld id="{F470E458-E7C2-4395-B75D-476A174CEE45}" type="slidenum">
              <a:rPr lang="ru-RU" b="1" smtClean="0"/>
              <a:t>10</a:t>
            </a:fld>
            <a:endParaRPr lang="ru-RU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6BA4B9-C8EA-404E-8CE3-BC9C3B8B4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180" y="1177425"/>
            <a:ext cx="9159640" cy="5505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4740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06918"/>
          </a:xfrm>
        </p:spPr>
        <p:txBody>
          <a:bodyPr anchor="ctr"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are my direct competitors in each city?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2E2087-F322-4054-A874-3D53A1EAB978}"/>
              </a:ext>
            </a:extLst>
          </p:cNvPr>
          <p:cNvSpPr/>
          <p:nvPr/>
        </p:nvSpPr>
        <p:spPr>
          <a:xfrm>
            <a:off x="1075077" y="1774618"/>
            <a:ext cx="10041845" cy="1654382"/>
          </a:xfrm>
          <a:custGeom>
            <a:avLst/>
            <a:gdLst>
              <a:gd name="connsiteX0" fmla="*/ 0 w 8369203"/>
              <a:gd name="connsiteY0" fmla="*/ 0 h 1757700"/>
              <a:gd name="connsiteX1" fmla="*/ 8369203 w 8369203"/>
              <a:gd name="connsiteY1" fmla="*/ 0 h 1757700"/>
              <a:gd name="connsiteX2" fmla="*/ 8369203 w 8369203"/>
              <a:gd name="connsiteY2" fmla="*/ 1757700 h 1757700"/>
              <a:gd name="connsiteX3" fmla="*/ 0 w 8369203"/>
              <a:gd name="connsiteY3" fmla="*/ 1757700 h 1757700"/>
              <a:gd name="connsiteX4" fmla="*/ 0 w 8369203"/>
              <a:gd name="connsiteY4" fmla="*/ 0 h 17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9203" h="1757700">
                <a:moveTo>
                  <a:pt x="0" y="0"/>
                </a:moveTo>
                <a:lnTo>
                  <a:pt x="8369203" y="0"/>
                </a:lnTo>
                <a:lnTo>
                  <a:pt x="8369203" y="1757700"/>
                </a:lnTo>
                <a:lnTo>
                  <a:pt x="0" y="1757700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9543" tIns="374904" rIns="649543" bIns="128016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800" kern="1200" dirty="0"/>
              <a:t>Japanese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800" kern="1200" dirty="0"/>
              <a:t>Asian Fusion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800" kern="1200" dirty="0"/>
              <a:t>Sushi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800" kern="1200" dirty="0"/>
              <a:t>Hibachi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E397A9-7B89-40FA-930D-259DEE07C2B0}"/>
              </a:ext>
            </a:extLst>
          </p:cNvPr>
          <p:cNvSpPr/>
          <p:nvPr/>
        </p:nvSpPr>
        <p:spPr>
          <a:xfrm>
            <a:off x="1592430" y="1446149"/>
            <a:ext cx="7029284" cy="667958"/>
          </a:xfrm>
          <a:custGeom>
            <a:avLst/>
            <a:gdLst>
              <a:gd name="connsiteX0" fmla="*/ 0 w 5858442"/>
              <a:gd name="connsiteY0" fmla="*/ 88562 h 531360"/>
              <a:gd name="connsiteX1" fmla="*/ 88562 w 5858442"/>
              <a:gd name="connsiteY1" fmla="*/ 0 h 531360"/>
              <a:gd name="connsiteX2" fmla="*/ 5769880 w 5858442"/>
              <a:gd name="connsiteY2" fmla="*/ 0 h 531360"/>
              <a:gd name="connsiteX3" fmla="*/ 5858442 w 5858442"/>
              <a:gd name="connsiteY3" fmla="*/ 88562 h 531360"/>
              <a:gd name="connsiteX4" fmla="*/ 5858442 w 5858442"/>
              <a:gd name="connsiteY4" fmla="*/ 442798 h 531360"/>
              <a:gd name="connsiteX5" fmla="*/ 5769880 w 5858442"/>
              <a:gd name="connsiteY5" fmla="*/ 531360 h 531360"/>
              <a:gd name="connsiteX6" fmla="*/ 88562 w 5858442"/>
              <a:gd name="connsiteY6" fmla="*/ 531360 h 531360"/>
              <a:gd name="connsiteX7" fmla="*/ 0 w 5858442"/>
              <a:gd name="connsiteY7" fmla="*/ 442798 h 531360"/>
              <a:gd name="connsiteX8" fmla="*/ 0 w 5858442"/>
              <a:gd name="connsiteY8" fmla="*/ 88562 h 53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8442" h="531360">
                <a:moveTo>
                  <a:pt x="0" y="88562"/>
                </a:moveTo>
                <a:cubicBezTo>
                  <a:pt x="0" y="39651"/>
                  <a:pt x="39651" y="0"/>
                  <a:pt x="88562" y="0"/>
                </a:cubicBezTo>
                <a:lnTo>
                  <a:pt x="5769880" y="0"/>
                </a:lnTo>
                <a:cubicBezTo>
                  <a:pt x="5818791" y="0"/>
                  <a:pt x="5858442" y="39651"/>
                  <a:pt x="5858442" y="88562"/>
                </a:cubicBezTo>
                <a:lnTo>
                  <a:pt x="5858442" y="442798"/>
                </a:lnTo>
                <a:cubicBezTo>
                  <a:pt x="5858442" y="491709"/>
                  <a:pt x="5818791" y="531360"/>
                  <a:pt x="5769880" y="531360"/>
                </a:cubicBezTo>
                <a:lnTo>
                  <a:pt x="88562" y="531360"/>
                </a:lnTo>
                <a:cubicBezTo>
                  <a:pt x="39651" y="531360"/>
                  <a:pt x="0" y="491709"/>
                  <a:pt x="0" y="442798"/>
                </a:cubicBezTo>
                <a:lnTo>
                  <a:pt x="0" y="8856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374" tIns="25939" rIns="247374" bIns="25939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Investigate similar categories to Hibachi</a:t>
            </a:r>
            <a:endPara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CB09AC-B6B5-4859-A6D1-FECA96471F37}"/>
              </a:ext>
            </a:extLst>
          </p:cNvPr>
          <p:cNvSpPr/>
          <p:nvPr/>
        </p:nvSpPr>
        <p:spPr>
          <a:xfrm>
            <a:off x="1075077" y="3862953"/>
            <a:ext cx="10041843" cy="5702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200DB6-BA7A-4689-908C-72030DA62C9F}"/>
              </a:ext>
            </a:extLst>
          </p:cNvPr>
          <p:cNvSpPr/>
          <p:nvPr/>
        </p:nvSpPr>
        <p:spPr>
          <a:xfrm>
            <a:off x="1592430" y="3534485"/>
            <a:ext cx="7029284" cy="667958"/>
          </a:xfrm>
          <a:custGeom>
            <a:avLst/>
            <a:gdLst>
              <a:gd name="connsiteX0" fmla="*/ 0 w 5858442"/>
              <a:gd name="connsiteY0" fmla="*/ 88562 h 531360"/>
              <a:gd name="connsiteX1" fmla="*/ 88562 w 5858442"/>
              <a:gd name="connsiteY1" fmla="*/ 0 h 531360"/>
              <a:gd name="connsiteX2" fmla="*/ 5769880 w 5858442"/>
              <a:gd name="connsiteY2" fmla="*/ 0 h 531360"/>
              <a:gd name="connsiteX3" fmla="*/ 5858442 w 5858442"/>
              <a:gd name="connsiteY3" fmla="*/ 88562 h 531360"/>
              <a:gd name="connsiteX4" fmla="*/ 5858442 w 5858442"/>
              <a:gd name="connsiteY4" fmla="*/ 442798 h 531360"/>
              <a:gd name="connsiteX5" fmla="*/ 5769880 w 5858442"/>
              <a:gd name="connsiteY5" fmla="*/ 531360 h 531360"/>
              <a:gd name="connsiteX6" fmla="*/ 88562 w 5858442"/>
              <a:gd name="connsiteY6" fmla="*/ 531360 h 531360"/>
              <a:gd name="connsiteX7" fmla="*/ 0 w 5858442"/>
              <a:gd name="connsiteY7" fmla="*/ 442798 h 531360"/>
              <a:gd name="connsiteX8" fmla="*/ 0 w 5858442"/>
              <a:gd name="connsiteY8" fmla="*/ 88562 h 53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8442" h="531360">
                <a:moveTo>
                  <a:pt x="0" y="88562"/>
                </a:moveTo>
                <a:cubicBezTo>
                  <a:pt x="0" y="39651"/>
                  <a:pt x="39651" y="0"/>
                  <a:pt x="88562" y="0"/>
                </a:cubicBezTo>
                <a:lnTo>
                  <a:pt x="5769880" y="0"/>
                </a:lnTo>
                <a:cubicBezTo>
                  <a:pt x="5818791" y="0"/>
                  <a:pt x="5858442" y="39651"/>
                  <a:pt x="5858442" y="88562"/>
                </a:cubicBezTo>
                <a:lnTo>
                  <a:pt x="5858442" y="442798"/>
                </a:lnTo>
                <a:cubicBezTo>
                  <a:pt x="5858442" y="491709"/>
                  <a:pt x="5818791" y="531360"/>
                  <a:pt x="5769880" y="531360"/>
                </a:cubicBezTo>
                <a:lnTo>
                  <a:pt x="88562" y="531360"/>
                </a:lnTo>
                <a:cubicBezTo>
                  <a:pt x="39651" y="531360"/>
                  <a:pt x="0" y="491709"/>
                  <a:pt x="0" y="442798"/>
                </a:cubicBezTo>
                <a:lnTo>
                  <a:pt x="0" y="8856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374" tIns="25939" rIns="247374" bIns="25939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Average review count per competitor category</a:t>
            </a:r>
            <a:endPara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5883C5-02B0-4D8D-8504-0FCB564A3525}"/>
              </a:ext>
            </a:extLst>
          </p:cNvPr>
          <p:cNvSpPr/>
          <p:nvPr/>
        </p:nvSpPr>
        <p:spPr>
          <a:xfrm>
            <a:off x="1075077" y="4872392"/>
            <a:ext cx="10041843" cy="5702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D225881-AF29-4BD0-847A-B6EC64F6F885}"/>
              </a:ext>
            </a:extLst>
          </p:cNvPr>
          <p:cNvSpPr/>
          <p:nvPr/>
        </p:nvSpPr>
        <p:spPr>
          <a:xfrm>
            <a:off x="1592430" y="4543924"/>
            <a:ext cx="7029284" cy="667958"/>
          </a:xfrm>
          <a:custGeom>
            <a:avLst/>
            <a:gdLst>
              <a:gd name="connsiteX0" fmla="*/ 0 w 5858442"/>
              <a:gd name="connsiteY0" fmla="*/ 88562 h 531360"/>
              <a:gd name="connsiteX1" fmla="*/ 88562 w 5858442"/>
              <a:gd name="connsiteY1" fmla="*/ 0 h 531360"/>
              <a:gd name="connsiteX2" fmla="*/ 5769880 w 5858442"/>
              <a:gd name="connsiteY2" fmla="*/ 0 h 531360"/>
              <a:gd name="connsiteX3" fmla="*/ 5858442 w 5858442"/>
              <a:gd name="connsiteY3" fmla="*/ 88562 h 531360"/>
              <a:gd name="connsiteX4" fmla="*/ 5858442 w 5858442"/>
              <a:gd name="connsiteY4" fmla="*/ 442798 h 531360"/>
              <a:gd name="connsiteX5" fmla="*/ 5769880 w 5858442"/>
              <a:gd name="connsiteY5" fmla="*/ 531360 h 531360"/>
              <a:gd name="connsiteX6" fmla="*/ 88562 w 5858442"/>
              <a:gd name="connsiteY6" fmla="*/ 531360 h 531360"/>
              <a:gd name="connsiteX7" fmla="*/ 0 w 5858442"/>
              <a:gd name="connsiteY7" fmla="*/ 442798 h 531360"/>
              <a:gd name="connsiteX8" fmla="*/ 0 w 5858442"/>
              <a:gd name="connsiteY8" fmla="*/ 88562 h 53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8442" h="531360">
                <a:moveTo>
                  <a:pt x="0" y="88562"/>
                </a:moveTo>
                <a:cubicBezTo>
                  <a:pt x="0" y="39651"/>
                  <a:pt x="39651" y="0"/>
                  <a:pt x="88562" y="0"/>
                </a:cubicBezTo>
                <a:lnTo>
                  <a:pt x="5769880" y="0"/>
                </a:lnTo>
                <a:cubicBezTo>
                  <a:pt x="5818791" y="0"/>
                  <a:pt x="5858442" y="39651"/>
                  <a:pt x="5858442" y="88562"/>
                </a:cubicBezTo>
                <a:lnTo>
                  <a:pt x="5858442" y="442798"/>
                </a:lnTo>
                <a:cubicBezTo>
                  <a:pt x="5858442" y="491709"/>
                  <a:pt x="5818791" y="531360"/>
                  <a:pt x="5769880" y="531360"/>
                </a:cubicBezTo>
                <a:lnTo>
                  <a:pt x="88562" y="531360"/>
                </a:lnTo>
                <a:cubicBezTo>
                  <a:pt x="39651" y="531360"/>
                  <a:pt x="0" y="491709"/>
                  <a:pt x="0" y="442798"/>
                </a:cubicBezTo>
                <a:lnTo>
                  <a:pt x="0" y="8856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374" tIns="25939" rIns="247374" bIns="25939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Average rating per competitor category </a:t>
            </a:r>
            <a:endPara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1AA4B92-FAD5-4AC2-8FD1-2A43C2A21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fld id="{F470E458-E7C2-4395-B75D-476A174CEE45}" type="slidenum">
              <a:rPr lang="ru-RU" b="1" smtClean="0"/>
              <a:t>11</a:t>
            </a:fld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93523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70"/>
            <a:ext cx="12192000" cy="621107"/>
          </a:xfrm>
        </p:spPr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are my direct competitors in each city?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Subtitle 4">
            <a:extLst>
              <a:ext uri="{FF2B5EF4-FFF2-40B4-BE49-F238E27FC236}">
                <a16:creationId xmlns:a16="http://schemas.microsoft.com/office/drawing/2014/main" id="{F3A899E3-F5D0-471E-B8C7-659E4F39BA2C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520429"/>
            <a:ext cx="10515600" cy="526312"/>
          </a:xfrm>
        </p:spPr>
        <p:txBody>
          <a:bodyPr/>
          <a:lstStyle/>
          <a:p>
            <a:pPr lvl="0"/>
            <a:r>
              <a:rPr lang="en-US" b="1" dirty="0"/>
              <a:t>Competitors in Carlsbad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3D080-A5B2-4BCD-91D5-141A5C9DD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174" y="1226299"/>
            <a:ext cx="5533446" cy="5247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9DD58D-57D7-4735-9E29-F9FC14080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34148"/>
            <a:ext cx="3667148" cy="2479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AE3ED9-14C1-427A-BCDF-02C2FF640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581" y="4021269"/>
            <a:ext cx="3667148" cy="2452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3099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E3D080-A5B2-4BCD-91D5-141A5C9DD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24" y="1337807"/>
            <a:ext cx="5989306" cy="4663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9DD58D-57D7-4735-9E29-F9FC14080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37807"/>
            <a:ext cx="3667148" cy="2472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AE3ED9-14C1-427A-BCDF-02C2FF640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581" y="4023880"/>
            <a:ext cx="3667148" cy="2447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4766637-0EF0-4A28-A074-307A1648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/>
          <a:lstStyle/>
          <a:p>
            <a:fld id="{F470E458-E7C2-4395-B75D-476A174CEE45}" type="slidenum">
              <a:rPr lang="ru-RU" b="1" smtClean="0"/>
              <a:t>13</a:t>
            </a:fld>
            <a:endParaRPr lang="ru-RU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9770489-5365-4AF2-94FC-D02BEBD4C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70"/>
            <a:ext cx="12192000" cy="621107"/>
          </a:xfrm>
        </p:spPr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are my direct competitors in each city?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115C0A70-E3D3-43F8-972C-B18B941D46E8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520429"/>
            <a:ext cx="10515600" cy="526312"/>
          </a:xfrm>
        </p:spPr>
        <p:txBody>
          <a:bodyPr/>
          <a:lstStyle/>
          <a:p>
            <a:pPr lvl="0"/>
            <a:r>
              <a:rPr lang="en-US" b="1" dirty="0"/>
              <a:t>Competitors in Encinitas</a:t>
            </a:r>
          </a:p>
        </p:txBody>
      </p:sp>
    </p:spTree>
    <p:extLst>
      <p:ext uri="{BB962C8B-B14F-4D97-AF65-F5344CB8AC3E}">
        <p14:creationId xmlns:p14="http://schemas.microsoft.com/office/powerpoint/2010/main" val="1694624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E3D080-A5B2-4BCD-91D5-141A5C9DD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439" y="2291873"/>
            <a:ext cx="6861980" cy="3160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9DD58D-57D7-4735-9E29-F9FC14080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92" y="1345668"/>
            <a:ext cx="3667148" cy="2456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AE3ED9-14C1-427A-BCDF-02C2FF640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021266"/>
            <a:ext cx="3667148" cy="2442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A4A0CAB-2F26-4C88-8517-A866FAC2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/>
          <a:lstStyle/>
          <a:p>
            <a:fld id="{F470E458-E7C2-4395-B75D-476A174CEE45}" type="slidenum">
              <a:rPr lang="ru-RU" b="1" smtClean="0"/>
              <a:t>14</a:t>
            </a:fld>
            <a:endParaRPr lang="ru-RU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6B7E46-6504-4538-8BF3-07F6B799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70"/>
            <a:ext cx="12192000" cy="621107"/>
          </a:xfrm>
        </p:spPr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are my direct competitors in each city?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DC2EB12E-7047-473D-8085-8CC46C91020D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520429"/>
            <a:ext cx="10515600" cy="526312"/>
          </a:xfrm>
        </p:spPr>
        <p:txBody>
          <a:bodyPr/>
          <a:lstStyle/>
          <a:p>
            <a:pPr lvl="0"/>
            <a:r>
              <a:rPr lang="en-US" b="1" dirty="0"/>
              <a:t>Competitors in Oceanside</a:t>
            </a:r>
          </a:p>
        </p:txBody>
      </p:sp>
    </p:spTree>
    <p:extLst>
      <p:ext uri="{BB962C8B-B14F-4D97-AF65-F5344CB8AC3E}">
        <p14:creationId xmlns:p14="http://schemas.microsoft.com/office/powerpoint/2010/main" val="197944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A4A0CAB-2F26-4C88-8517-A866FAC2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/>
          <a:lstStyle/>
          <a:p>
            <a:fld id="{F470E458-E7C2-4395-B75D-476A174CEE45}" type="slidenum">
              <a:rPr lang="ru-RU" b="1" smtClean="0"/>
              <a:t>15</a:t>
            </a:fld>
            <a:endParaRPr lang="ru-RU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6C8E38-D103-45D4-9F37-A44EE7314F9E}"/>
              </a:ext>
            </a:extLst>
          </p:cNvPr>
          <p:cNvSpPr/>
          <p:nvPr/>
        </p:nvSpPr>
        <p:spPr>
          <a:xfrm>
            <a:off x="1173480" y="1176988"/>
            <a:ext cx="3852469" cy="5385858"/>
          </a:xfrm>
          <a:prstGeom prst="roundRect">
            <a:avLst>
              <a:gd name="adj" fmla="val 10000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B8AB4A4-26CF-48D7-AF68-FCB34C3E9B79}"/>
              </a:ext>
            </a:extLst>
          </p:cNvPr>
          <p:cNvSpPr txBox="1">
            <a:spLocks/>
          </p:cNvSpPr>
          <p:nvPr/>
        </p:nvSpPr>
        <p:spPr>
          <a:xfrm>
            <a:off x="11042882" y="5976001"/>
            <a:ext cx="366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70E458-E7C2-4395-B75D-476A174CEE45}" type="slidenum">
              <a:rPr lang="ru-RU" b="1" smtClean="0"/>
              <a:pPr/>
              <a:t>15</a:t>
            </a:fld>
            <a:endParaRPr lang="ru-RU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EACD8F-F339-4F6A-8E3A-01831BDA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538" y="1176987"/>
            <a:ext cx="5734511" cy="538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5A6BD1E-5134-434A-A920-0E4BE54C0026}"/>
              </a:ext>
            </a:extLst>
          </p:cNvPr>
          <p:cNvSpPr/>
          <p:nvPr/>
        </p:nvSpPr>
        <p:spPr>
          <a:xfrm>
            <a:off x="1292148" y="2705100"/>
            <a:ext cx="3594812" cy="3715155"/>
          </a:xfrm>
          <a:custGeom>
            <a:avLst/>
            <a:gdLst>
              <a:gd name="connsiteX0" fmla="*/ 277803 w 3052593"/>
              <a:gd name="connsiteY0" fmla="*/ 0 h 2645746"/>
              <a:gd name="connsiteX1" fmla="*/ 2774790 w 3052593"/>
              <a:gd name="connsiteY1" fmla="*/ 0 h 2645746"/>
              <a:gd name="connsiteX2" fmla="*/ 3052593 w 3052593"/>
              <a:gd name="connsiteY2" fmla="*/ 277803 h 2645746"/>
              <a:gd name="connsiteX3" fmla="*/ 3052593 w 3052593"/>
              <a:gd name="connsiteY3" fmla="*/ 2645746 h 2645746"/>
              <a:gd name="connsiteX4" fmla="*/ 3052593 w 3052593"/>
              <a:gd name="connsiteY4" fmla="*/ 2645746 h 2645746"/>
              <a:gd name="connsiteX5" fmla="*/ 0 w 3052593"/>
              <a:gd name="connsiteY5" fmla="*/ 2645746 h 2645746"/>
              <a:gd name="connsiteX6" fmla="*/ 0 w 3052593"/>
              <a:gd name="connsiteY6" fmla="*/ 2645746 h 2645746"/>
              <a:gd name="connsiteX7" fmla="*/ 0 w 3052593"/>
              <a:gd name="connsiteY7" fmla="*/ 277803 h 2645746"/>
              <a:gd name="connsiteX8" fmla="*/ 277803 w 3052593"/>
              <a:gd name="connsiteY8" fmla="*/ 0 h 2645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93" h="2645746">
                <a:moveTo>
                  <a:pt x="2774790" y="2645746"/>
                </a:moveTo>
                <a:lnTo>
                  <a:pt x="277803" y="2645746"/>
                </a:lnTo>
                <a:cubicBezTo>
                  <a:pt x="124377" y="2645746"/>
                  <a:pt x="0" y="2521369"/>
                  <a:pt x="0" y="2367943"/>
                </a:cubicBezTo>
                <a:lnTo>
                  <a:pt x="0" y="0"/>
                </a:lnTo>
                <a:lnTo>
                  <a:pt x="0" y="0"/>
                </a:lnTo>
                <a:lnTo>
                  <a:pt x="3052593" y="0"/>
                </a:lnTo>
                <a:lnTo>
                  <a:pt x="3052593" y="0"/>
                </a:lnTo>
                <a:lnTo>
                  <a:pt x="3052593" y="2367943"/>
                </a:lnTo>
                <a:cubicBezTo>
                  <a:pt x="3052593" y="2521369"/>
                  <a:pt x="2928216" y="2645746"/>
                  <a:pt x="2774790" y="2645746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046" tIns="106680" rIns="188046" bIns="188046" numCol="1" spcCol="1270" anchor="t" anchorCtr="0">
            <a:noAutofit/>
          </a:bodyPr>
          <a:lstStyle/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b="1" u="sng" kern="12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u="sng" kern="12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Carlsbad</a:t>
            </a:r>
            <a:r>
              <a:rPr lang="en-US" sz="2000" b="1" kern="12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the best place to open a Hibachi restaurant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Most diverse selection of restaurants</a:t>
            </a:r>
            <a:endParaRPr lang="en-US" sz="16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Asi</a:t>
            </a:r>
            <a:r>
              <a:rPr lang="en-US" sz="1600" dirty="0"/>
              <a:t>an Fusion category had the highest average review count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The restaurants are mostly centrally located 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dirty="0"/>
              <a:t>Using competitors for increase visibility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More average Yelp reviewers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1DA0F5-D1E1-4AC8-AF8D-7E42860A45C6}"/>
              </a:ext>
            </a:extLst>
          </p:cNvPr>
          <p:cNvSpPr/>
          <p:nvPr/>
        </p:nvSpPr>
        <p:spPr>
          <a:xfrm>
            <a:off x="1292148" y="1305392"/>
            <a:ext cx="3594812" cy="1803207"/>
          </a:xfrm>
          <a:prstGeom prst="roundRect">
            <a:avLst>
              <a:gd name="adj" fmla="val 10000"/>
            </a:avLst>
          </a:prstGeom>
          <a:blipFill rotWithShape="1">
            <a:blip r:embed="rId4"/>
            <a:srcRect/>
            <a:stretch>
              <a:fillRect t="-40000" b="-40000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390DB5-81F2-46E4-8248-E39C82EC8322}"/>
              </a:ext>
            </a:extLst>
          </p:cNvPr>
          <p:cNvSpPr/>
          <p:nvPr/>
        </p:nvSpPr>
        <p:spPr>
          <a:xfrm>
            <a:off x="1173480" y="200025"/>
            <a:ext cx="9911569" cy="603778"/>
          </a:xfrm>
          <a:prstGeom prst="roundRect">
            <a:avLst>
              <a:gd name="adj" fmla="val 10000"/>
            </a:avLst>
          </a:prstGeom>
          <a:blipFill>
            <a:blip r:embed="rId5"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4396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672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hanks title layout">
            <a:extLst>
              <a:ext uri="{FF2B5EF4-FFF2-40B4-BE49-F238E27FC236}">
                <a16:creationId xmlns:a16="http://schemas.microsoft.com/office/drawing/2014/main" id="{37E047FB-B76D-44C9-89A4-3FF4AE970966}"/>
              </a:ext>
            </a:extLst>
          </p:cNvPr>
          <p:cNvSpPr txBox="1">
            <a:spLocks/>
          </p:cNvSpPr>
          <p:nvPr/>
        </p:nvSpPr>
        <p:spPr>
          <a:xfrm>
            <a:off x="6558427" y="902408"/>
            <a:ext cx="4896000" cy="894117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THANK YOU!</a:t>
            </a:r>
            <a:endParaRPr lang="ru-RU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31CC9-B3F2-48C2-952F-DC8EAC0B88D1}"/>
              </a:ext>
            </a:extLst>
          </p:cNvPr>
          <p:cNvCxnSpPr/>
          <p:nvPr/>
        </p:nvCxnSpPr>
        <p:spPr>
          <a:xfrm>
            <a:off x="6553279" y="1747709"/>
            <a:ext cx="4718304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4" descr="Your logo">
            <a:extLst>
              <a:ext uri="{FF2B5EF4-FFF2-40B4-BE49-F238E27FC236}">
                <a16:creationId xmlns:a16="http://schemas.microsoft.com/office/drawing/2014/main" id="{00FF920A-7CF3-431C-A9D5-5AC48041F1F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9697542" y="2467818"/>
            <a:ext cx="1646237" cy="1149350"/>
          </a:xfrm>
          <a:prstGeom prst="rect">
            <a:avLst/>
          </a:prstGeom>
          <a:noFill/>
        </p:spPr>
        <p:txBody>
          <a:bodyPr wrap="square" lIns="46800" rIns="46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" kern="120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7745E2D-ABBF-4155-8920-1E7640CF22C9}"/>
              </a:ext>
            </a:extLst>
          </p:cNvPr>
          <p:cNvSpPr txBox="1">
            <a:spLocks/>
          </p:cNvSpPr>
          <p:nvPr/>
        </p:nvSpPr>
        <p:spPr>
          <a:xfrm>
            <a:off x="6558427" y="3799390"/>
            <a:ext cx="4896000" cy="664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Speaker Name</a:t>
            </a:r>
            <a:endParaRPr lang="en-US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5BA27BD-EED9-43A0-B72B-1025D6FED41D}"/>
              </a:ext>
            </a:extLst>
          </p:cNvPr>
          <p:cNvSpPr txBox="1">
            <a:spLocks/>
          </p:cNvSpPr>
          <p:nvPr/>
        </p:nvSpPr>
        <p:spPr>
          <a:xfrm>
            <a:off x="6558427" y="4380971"/>
            <a:ext cx="4896000" cy="265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Email:</a:t>
            </a:r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85F27D9-EC77-4CF3-B640-325BC527A8C5}"/>
              </a:ext>
            </a:extLst>
          </p:cNvPr>
          <p:cNvSpPr txBox="1">
            <a:spLocks/>
          </p:cNvSpPr>
          <p:nvPr/>
        </p:nvSpPr>
        <p:spPr>
          <a:xfrm>
            <a:off x="6558427" y="4646374"/>
            <a:ext cx="4896000" cy="3739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speakeremail@website.com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99E93DE-96C4-4ECF-B5BF-7A21218FBC36}"/>
              </a:ext>
            </a:extLst>
          </p:cNvPr>
          <p:cNvSpPr txBox="1">
            <a:spLocks/>
          </p:cNvSpPr>
          <p:nvPr/>
        </p:nvSpPr>
        <p:spPr>
          <a:xfrm>
            <a:off x="6558427" y="5059148"/>
            <a:ext cx="4896000" cy="2528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Phone:</a:t>
            </a:r>
            <a:endParaRPr lang="en-US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C538823-08E7-45D7-BCCD-08E562FE4366}"/>
              </a:ext>
            </a:extLst>
          </p:cNvPr>
          <p:cNvSpPr txBox="1">
            <a:spLocks/>
          </p:cNvSpPr>
          <p:nvPr/>
        </p:nvSpPr>
        <p:spPr>
          <a:xfrm>
            <a:off x="6558427" y="5312039"/>
            <a:ext cx="4896000" cy="566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+7 888 999-000-11</a:t>
            </a:r>
            <a:endParaRPr lang="en-US" dirty="0"/>
          </a:p>
        </p:txBody>
      </p:sp>
      <p:pic>
        <p:nvPicPr>
          <p:cNvPr id="22" name="Picture 21" descr="A plate of food on a table&#10;&#10;Description automatically generated">
            <a:extLst>
              <a:ext uri="{FF2B5EF4-FFF2-40B4-BE49-F238E27FC236}">
                <a16:creationId xmlns:a16="http://schemas.microsoft.com/office/drawing/2014/main" id="{C51A8CC8-A94C-4BD7-9E7C-81CC5FD54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4" r="8171"/>
          <a:stretch/>
        </p:blipFill>
        <p:spPr>
          <a:xfrm>
            <a:off x="-12113" y="18272"/>
            <a:ext cx="7859211" cy="6858000"/>
          </a:xfrm>
          <a:prstGeom prst="rect">
            <a:avLst/>
          </a:prstGeom>
        </p:spPr>
      </p:pic>
      <p:sp>
        <p:nvSpPr>
          <p:cNvPr id="23" name="Rectangle 22" descr="Brush stroke mask">
            <a:extLst>
              <a:ext uri="{FF2B5EF4-FFF2-40B4-BE49-F238E27FC236}">
                <a16:creationId xmlns:a16="http://schemas.microsoft.com/office/drawing/2014/main" id="{F351A3D3-DA44-4CE5-BAA6-A1BD42476406}"/>
              </a:ext>
            </a:extLst>
          </p:cNvPr>
          <p:cNvSpPr/>
          <p:nvPr/>
        </p:nvSpPr>
        <p:spPr>
          <a:xfrm>
            <a:off x="-12114" y="0"/>
            <a:ext cx="12204113" cy="6858000"/>
          </a:xfrm>
          <a:prstGeom prst="rect">
            <a:avLst/>
          </a:prstGeom>
          <a:blipFill>
            <a:blip r:embed="rId4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9EBD6-39BC-4CB1-B4BC-1F2F6888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19295"/>
            <a:ext cx="366756" cy="421831"/>
          </a:xfrm>
        </p:spPr>
        <p:txBody>
          <a:bodyPr/>
          <a:lstStyle/>
          <a:p>
            <a:fld id="{F470E458-E7C2-4395-B75D-476A174CEE45}" type="slidenum">
              <a:rPr lang="ru-RU" b="1" smtClean="0"/>
              <a:t>16</a:t>
            </a:fld>
            <a:endParaRPr lang="ru-RU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6D99FEC-F531-47EC-8F00-A59FFFEAE5D2}"/>
              </a:ext>
            </a:extLst>
          </p:cNvPr>
          <p:cNvSpPr/>
          <p:nvPr/>
        </p:nvSpPr>
        <p:spPr>
          <a:xfrm>
            <a:off x="5235666" y="1499342"/>
            <a:ext cx="6108113" cy="3974857"/>
          </a:xfrm>
          <a:prstGeom prst="roundRect">
            <a:avLst>
              <a:gd name="adj" fmla="val 10000"/>
            </a:avLst>
          </a:prstGeom>
          <a:blipFill>
            <a:blip r:embed="rId5"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8AC20E-EC6A-4E0F-A81F-F8F82C13C00E}"/>
              </a:ext>
            </a:extLst>
          </p:cNvPr>
          <p:cNvSpPr/>
          <p:nvPr/>
        </p:nvSpPr>
        <p:spPr>
          <a:xfrm>
            <a:off x="8337502" y="1720862"/>
            <a:ext cx="2898569" cy="1256991"/>
          </a:xfrm>
          <a:prstGeom prst="roundRect">
            <a:avLst>
              <a:gd name="adj" fmla="val 10000"/>
            </a:avLst>
          </a:prstGeom>
          <a:blipFill>
            <a:blip r:embed="rId6"/>
            <a:srcRect/>
            <a:stretch>
              <a:fillRect t="-30000" b="-30000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2F48835-7151-4C4B-8977-47F9009D9803}"/>
              </a:ext>
            </a:extLst>
          </p:cNvPr>
          <p:cNvSpPr/>
          <p:nvPr/>
        </p:nvSpPr>
        <p:spPr>
          <a:xfrm>
            <a:off x="8337502" y="3012677"/>
            <a:ext cx="2898569" cy="2306339"/>
          </a:xfrm>
          <a:custGeom>
            <a:avLst/>
            <a:gdLst>
              <a:gd name="connsiteX0" fmla="*/ 277803 w 3052593"/>
              <a:gd name="connsiteY0" fmla="*/ 0 h 2645746"/>
              <a:gd name="connsiteX1" fmla="*/ 2774790 w 3052593"/>
              <a:gd name="connsiteY1" fmla="*/ 0 h 2645746"/>
              <a:gd name="connsiteX2" fmla="*/ 3052593 w 3052593"/>
              <a:gd name="connsiteY2" fmla="*/ 277803 h 2645746"/>
              <a:gd name="connsiteX3" fmla="*/ 3052593 w 3052593"/>
              <a:gd name="connsiteY3" fmla="*/ 2645746 h 2645746"/>
              <a:gd name="connsiteX4" fmla="*/ 3052593 w 3052593"/>
              <a:gd name="connsiteY4" fmla="*/ 2645746 h 2645746"/>
              <a:gd name="connsiteX5" fmla="*/ 0 w 3052593"/>
              <a:gd name="connsiteY5" fmla="*/ 2645746 h 2645746"/>
              <a:gd name="connsiteX6" fmla="*/ 0 w 3052593"/>
              <a:gd name="connsiteY6" fmla="*/ 2645746 h 2645746"/>
              <a:gd name="connsiteX7" fmla="*/ 0 w 3052593"/>
              <a:gd name="connsiteY7" fmla="*/ 277803 h 2645746"/>
              <a:gd name="connsiteX8" fmla="*/ 277803 w 3052593"/>
              <a:gd name="connsiteY8" fmla="*/ 0 h 2645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93" h="2645746">
                <a:moveTo>
                  <a:pt x="2774790" y="2645746"/>
                </a:moveTo>
                <a:lnTo>
                  <a:pt x="277803" y="2645746"/>
                </a:lnTo>
                <a:cubicBezTo>
                  <a:pt x="124377" y="2645746"/>
                  <a:pt x="0" y="2521369"/>
                  <a:pt x="0" y="2367943"/>
                </a:cubicBezTo>
                <a:lnTo>
                  <a:pt x="0" y="0"/>
                </a:lnTo>
                <a:lnTo>
                  <a:pt x="0" y="0"/>
                </a:lnTo>
                <a:lnTo>
                  <a:pt x="3052593" y="0"/>
                </a:lnTo>
                <a:lnTo>
                  <a:pt x="3052593" y="0"/>
                </a:lnTo>
                <a:lnTo>
                  <a:pt x="3052593" y="2367943"/>
                </a:lnTo>
                <a:cubicBezTo>
                  <a:pt x="3052593" y="2521369"/>
                  <a:pt x="2928216" y="2645746"/>
                  <a:pt x="2774790" y="2645746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046" tIns="106681" rIns="188046" bIns="188046" numCol="1" spcCol="1270" anchor="t" anchorCtr="0">
            <a:noAutofit/>
          </a:bodyPr>
          <a:lstStyle/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u="sng" dirty="0"/>
              <a:t>Improvements</a:t>
            </a:r>
          </a:p>
          <a:p>
            <a:pPr marL="231775" lvl="1" indent="-231775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Include other restaurant APIs</a:t>
            </a:r>
          </a:p>
          <a:p>
            <a:pPr marL="231775" lvl="1" indent="-231775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Census data</a:t>
            </a:r>
          </a:p>
          <a:p>
            <a:pPr marL="231775" lvl="1" indent="-231775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Interactive </a:t>
            </a:r>
            <a:r>
              <a:rPr lang="en-US" sz="1600" dirty="0"/>
              <a:t>G</a:t>
            </a:r>
            <a:r>
              <a:rPr lang="en-US" sz="1600" kern="1200" dirty="0"/>
              <a:t>oogle maps</a:t>
            </a:r>
          </a:p>
          <a:p>
            <a:pPr marL="231775" lvl="1" indent="-231775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Client decisions</a:t>
            </a:r>
          </a:p>
          <a:p>
            <a:pPr marL="231775" lvl="1" indent="-231775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City business history</a:t>
            </a: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98CCC25E-AFF5-472F-84FE-3A520FBF90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281" y="1720862"/>
            <a:ext cx="2791290" cy="1256991"/>
          </a:xfrm>
          <a:prstGeom prst="roundRect">
            <a:avLst>
              <a:gd name="adj" fmla="val 16667"/>
            </a:avLst>
          </a:prstGeom>
          <a:blipFill>
            <a:blip r:embed="rId6"/>
            <a:srcRect/>
            <a:stretch>
              <a:fillRect t="-30000" b="-30000"/>
            </a:stretch>
          </a:blip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BABE953-932F-466E-AAFF-D39D29061CE2}"/>
              </a:ext>
            </a:extLst>
          </p:cNvPr>
          <p:cNvSpPr/>
          <p:nvPr/>
        </p:nvSpPr>
        <p:spPr>
          <a:xfrm>
            <a:off x="5351661" y="3012677"/>
            <a:ext cx="2791290" cy="2306339"/>
          </a:xfrm>
          <a:custGeom>
            <a:avLst/>
            <a:gdLst>
              <a:gd name="connsiteX0" fmla="*/ 277803 w 3052593"/>
              <a:gd name="connsiteY0" fmla="*/ 0 h 2645746"/>
              <a:gd name="connsiteX1" fmla="*/ 2774790 w 3052593"/>
              <a:gd name="connsiteY1" fmla="*/ 0 h 2645746"/>
              <a:gd name="connsiteX2" fmla="*/ 3052593 w 3052593"/>
              <a:gd name="connsiteY2" fmla="*/ 277803 h 2645746"/>
              <a:gd name="connsiteX3" fmla="*/ 3052593 w 3052593"/>
              <a:gd name="connsiteY3" fmla="*/ 2645746 h 2645746"/>
              <a:gd name="connsiteX4" fmla="*/ 3052593 w 3052593"/>
              <a:gd name="connsiteY4" fmla="*/ 2645746 h 2645746"/>
              <a:gd name="connsiteX5" fmla="*/ 0 w 3052593"/>
              <a:gd name="connsiteY5" fmla="*/ 2645746 h 2645746"/>
              <a:gd name="connsiteX6" fmla="*/ 0 w 3052593"/>
              <a:gd name="connsiteY6" fmla="*/ 2645746 h 2645746"/>
              <a:gd name="connsiteX7" fmla="*/ 0 w 3052593"/>
              <a:gd name="connsiteY7" fmla="*/ 277803 h 2645746"/>
              <a:gd name="connsiteX8" fmla="*/ 277803 w 3052593"/>
              <a:gd name="connsiteY8" fmla="*/ 0 h 2645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93" h="2645746">
                <a:moveTo>
                  <a:pt x="2774790" y="2645746"/>
                </a:moveTo>
                <a:lnTo>
                  <a:pt x="277803" y="2645746"/>
                </a:lnTo>
                <a:cubicBezTo>
                  <a:pt x="124377" y="2645746"/>
                  <a:pt x="0" y="2521369"/>
                  <a:pt x="0" y="2367943"/>
                </a:cubicBezTo>
                <a:lnTo>
                  <a:pt x="0" y="0"/>
                </a:lnTo>
                <a:lnTo>
                  <a:pt x="0" y="0"/>
                </a:lnTo>
                <a:lnTo>
                  <a:pt x="3052593" y="0"/>
                </a:lnTo>
                <a:lnTo>
                  <a:pt x="3052593" y="0"/>
                </a:lnTo>
                <a:lnTo>
                  <a:pt x="3052593" y="2367943"/>
                </a:lnTo>
                <a:cubicBezTo>
                  <a:pt x="3052593" y="2521369"/>
                  <a:pt x="2928216" y="2645746"/>
                  <a:pt x="2774790" y="2645746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046" tIns="106681" rIns="188046" bIns="188046" numCol="1" spcCol="1270" anchor="t" anchorCtr="0">
            <a:noAutofit/>
          </a:bodyPr>
          <a:lstStyle/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u="sng" dirty="0"/>
              <a:t>Limitations</a:t>
            </a:r>
          </a:p>
          <a:p>
            <a:pPr marL="231775" lvl="1" indent="-231775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Yelp users</a:t>
            </a:r>
          </a:p>
          <a:p>
            <a:pPr marL="231775" lvl="1" indent="-231775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dirty="0"/>
              <a:t>No analysis of city   demographics</a:t>
            </a:r>
          </a:p>
          <a:p>
            <a:pPr marL="231775" lvl="1" indent="-231775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dirty="0"/>
              <a:t>No past history of Hibachi restaurants</a:t>
            </a:r>
          </a:p>
          <a:p>
            <a:pPr marL="231775" lvl="1" indent="-231775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dirty="0"/>
              <a:t>No data on specific competing restaurants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B29A653-5576-401E-B2FC-DF21363441B3}"/>
              </a:ext>
            </a:extLst>
          </p:cNvPr>
          <p:cNvSpPr/>
          <p:nvPr/>
        </p:nvSpPr>
        <p:spPr>
          <a:xfrm>
            <a:off x="792480" y="115324"/>
            <a:ext cx="10551299" cy="653346"/>
          </a:xfrm>
          <a:prstGeom prst="roundRect">
            <a:avLst>
              <a:gd name="adj" fmla="val 10000"/>
            </a:avLst>
          </a:prstGeom>
          <a:blipFill>
            <a:blip r:embed="rId5"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C464C-DCD9-4842-AC70-1334BEF574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2115" y="0"/>
            <a:ext cx="12192000" cy="92710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could you improve your analysis in the future?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3738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DC4D90-63B7-42F1-BDDC-054E4D79B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ru-RU" smtClean="0"/>
              <a:t>17</a:t>
            </a:fld>
            <a:endParaRPr lang="ru-RU"/>
          </a:p>
        </p:txBody>
      </p:sp>
      <p:sp>
        <p:nvSpPr>
          <p:cNvPr id="4" name="Rectangle 3" descr="Brush stroke spot">
            <a:extLst>
              <a:ext uri="{FF2B5EF4-FFF2-40B4-BE49-F238E27FC236}">
                <a16:creationId xmlns:a16="http://schemas.microsoft.com/office/drawing/2014/main" id="{6D433A3A-5520-46C5-A38B-29E49D7D46A9}"/>
              </a:ext>
            </a:extLst>
          </p:cNvPr>
          <p:cNvSpPr/>
          <p:nvPr/>
        </p:nvSpPr>
        <p:spPr>
          <a:xfrm>
            <a:off x="1527810" y="1036320"/>
            <a:ext cx="9136380" cy="582168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553931-4131-4511-8C29-0E2D4BB23EB7}"/>
              </a:ext>
            </a:extLst>
          </p:cNvPr>
          <p:cNvSpPr txBox="1">
            <a:spLocks/>
          </p:cNvSpPr>
          <p:nvPr/>
        </p:nvSpPr>
        <p:spPr>
          <a:xfrm rot="20786734">
            <a:off x="1615324" y="2140851"/>
            <a:ext cx="7692351" cy="2975158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lfsRain" panose="02000000000000000000" pitchFamily="2" charset="0"/>
                <a:cs typeface="Aharoni" panose="020B0604020202020204" pitchFamily="2" charset="-79"/>
              </a:rPr>
              <a:t>Thank You!</a:t>
            </a:r>
            <a:endParaRPr lang="ru-RU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lfsRain" panose="02000000000000000000" pitchFamily="2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06299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9F7B-E677-4AAE-98A6-FA7A59B358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85591" y="2724304"/>
            <a:ext cx="12192000" cy="704696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TEAM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2" descr="A person sitting at a table with a plate of food&#10;&#10;Description automatically generated">
            <a:extLst>
              <a:ext uri="{FF2B5EF4-FFF2-40B4-BE49-F238E27FC236}">
                <a16:creationId xmlns:a16="http://schemas.microsoft.com/office/drawing/2014/main" id="{97B18027-C9BD-4CC8-83D6-C84C6A7D8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39" r="13973"/>
          <a:stretch/>
        </p:blipFill>
        <p:spPr>
          <a:xfrm>
            <a:off x="5956763" y="0"/>
            <a:ext cx="6235238" cy="6858000"/>
          </a:xfrm>
          <a:prstGeom prst="rect">
            <a:avLst/>
          </a:prstGeom>
        </p:spPr>
      </p:pic>
      <p:sp>
        <p:nvSpPr>
          <p:cNvPr id="18" name="Rectangle 17" descr="Brush stroke mask">
            <a:extLst>
              <a:ext uri="{FF2B5EF4-FFF2-40B4-BE49-F238E27FC236}">
                <a16:creationId xmlns:a16="http://schemas.microsoft.com/office/drawing/2014/main" id="{066CAA39-3481-45A9-A977-8E34FCFD16E9}"/>
              </a:ext>
            </a:extLst>
          </p:cNvPr>
          <p:cNvSpPr/>
          <p:nvPr/>
        </p:nvSpPr>
        <p:spPr>
          <a:xfrm rot="5400000">
            <a:off x="2887980" y="-2887980"/>
            <a:ext cx="6858000" cy="12633960"/>
          </a:xfrm>
          <a:prstGeom prst="rect">
            <a:avLst/>
          </a:prstGeom>
          <a:blipFill>
            <a:blip r:embed="rId4"/>
            <a:srcRect/>
            <a:stretch>
              <a:fillRect l="-22" t="-2618" r="-272" b="-6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0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E40D4C1-9439-4A3D-B582-AAA22B87CD40}"/>
              </a:ext>
            </a:extLst>
          </p:cNvPr>
          <p:cNvCxnSpPr/>
          <p:nvPr/>
        </p:nvCxnSpPr>
        <p:spPr>
          <a:xfrm>
            <a:off x="712242" y="951312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CF38C9B-00D3-46D5-8767-379DBAC3A4F9}"/>
              </a:ext>
            </a:extLst>
          </p:cNvPr>
          <p:cNvGrpSpPr/>
          <p:nvPr/>
        </p:nvGrpSpPr>
        <p:grpSpPr>
          <a:xfrm>
            <a:off x="712242" y="1406059"/>
            <a:ext cx="4620282" cy="4500629"/>
            <a:chOff x="382857" y="1277218"/>
            <a:chExt cx="4620282" cy="4500629"/>
          </a:xfrm>
        </p:grpSpPr>
        <p:pic>
          <p:nvPicPr>
            <p:cNvPr id="57" name="Picture Placeholder 28">
              <a:extLst>
                <a:ext uri="{FF2B5EF4-FFF2-40B4-BE49-F238E27FC236}">
                  <a16:creationId xmlns:a16="http://schemas.microsoft.com/office/drawing/2014/main" id="{921F6EE4-52D0-4412-A975-4DAAC249A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857" y="3431697"/>
              <a:ext cx="843534" cy="1248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58" name="Text Placeholder 5">
              <a:extLst>
                <a:ext uri="{FF2B5EF4-FFF2-40B4-BE49-F238E27FC236}">
                  <a16:creationId xmlns:a16="http://schemas.microsoft.com/office/drawing/2014/main" id="{1458D72C-9C0B-4164-BE1F-4857F1C7764A}"/>
                </a:ext>
              </a:extLst>
            </p:cNvPr>
            <p:cNvSpPr txBox="1">
              <a:spLocks/>
            </p:cNvSpPr>
            <p:nvPr/>
          </p:nvSpPr>
          <p:spPr>
            <a:xfrm>
              <a:off x="1219973" y="3736926"/>
              <a:ext cx="2531592" cy="69296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Caroline</a:t>
              </a: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Schurter</a:t>
              </a:r>
            </a:p>
          </p:txBody>
        </p:sp>
        <p:pic>
          <p:nvPicPr>
            <p:cNvPr id="59" name="Picture Placeholder 32">
              <a:extLst>
                <a:ext uri="{FF2B5EF4-FFF2-40B4-BE49-F238E27FC236}">
                  <a16:creationId xmlns:a16="http://schemas.microsoft.com/office/drawing/2014/main" id="{B4A0E9A5-D381-49B4-BFF6-8AC70A58E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8670" y="2262222"/>
              <a:ext cx="1044469" cy="1098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60" name="Text Placeholder 9">
              <a:extLst>
                <a:ext uri="{FF2B5EF4-FFF2-40B4-BE49-F238E27FC236}">
                  <a16:creationId xmlns:a16="http://schemas.microsoft.com/office/drawing/2014/main" id="{65EF7CD0-400E-4330-956C-396A2DECF3F5}"/>
                </a:ext>
              </a:extLst>
            </p:cNvPr>
            <p:cNvSpPr txBox="1">
              <a:spLocks/>
            </p:cNvSpPr>
            <p:nvPr/>
          </p:nvSpPr>
          <p:spPr>
            <a:xfrm>
              <a:off x="2116291" y="2545357"/>
              <a:ext cx="2053213" cy="69296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Gillian Gadiano</a:t>
              </a:r>
            </a:p>
          </p:txBody>
        </p:sp>
        <p:sp>
          <p:nvSpPr>
            <p:cNvPr id="61" name="Text Placeholder 11">
              <a:extLst>
                <a:ext uri="{FF2B5EF4-FFF2-40B4-BE49-F238E27FC236}">
                  <a16:creationId xmlns:a16="http://schemas.microsoft.com/office/drawing/2014/main" id="{854E0BAB-D451-414E-BBD4-2A06AC0F05EC}"/>
                </a:ext>
              </a:extLst>
            </p:cNvPr>
            <p:cNvSpPr txBox="1">
              <a:spLocks/>
            </p:cNvSpPr>
            <p:nvPr/>
          </p:nvSpPr>
          <p:spPr>
            <a:xfrm>
              <a:off x="1181015" y="1501028"/>
              <a:ext cx="2188679" cy="30777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Chris Ng</a:t>
              </a:r>
            </a:p>
          </p:txBody>
        </p:sp>
        <p:pic>
          <p:nvPicPr>
            <p:cNvPr id="62" name="Picture Placeholder 38">
              <a:extLst>
                <a:ext uri="{FF2B5EF4-FFF2-40B4-BE49-F238E27FC236}">
                  <a16:creationId xmlns:a16="http://schemas.microsoft.com/office/drawing/2014/main" id="{26CB8608-0BD1-444C-9B97-70534B7C9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87014" y="4679847"/>
              <a:ext cx="787779" cy="1098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63" name="Text Placeholder 16">
              <a:extLst>
                <a:ext uri="{FF2B5EF4-FFF2-40B4-BE49-F238E27FC236}">
                  <a16:creationId xmlns:a16="http://schemas.microsoft.com/office/drawing/2014/main" id="{D38CCB9F-D850-4E40-93BD-AEC04C61FFAA}"/>
                </a:ext>
              </a:extLst>
            </p:cNvPr>
            <p:cNvSpPr txBox="1">
              <a:spLocks/>
            </p:cNvSpPr>
            <p:nvPr/>
          </p:nvSpPr>
          <p:spPr>
            <a:xfrm>
              <a:off x="2394570" y="4888989"/>
              <a:ext cx="1950248" cy="69296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Johnny Saniel</a:t>
              </a:r>
              <a:endPara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ECCA658-5FE1-4FB1-A0EC-CCBA294573B4}"/>
                </a:ext>
              </a:extLst>
            </p:cNvPr>
            <p:cNvSpPr/>
            <p:nvPr/>
          </p:nvSpPr>
          <p:spPr>
            <a:xfrm>
              <a:off x="1252446" y="3954556"/>
              <a:ext cx="20458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Real Estate Professional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A601FD3-5CC2-4D7D-9D18-B03C045CA2D6}"/>
                </a:ext>
              </a:extLst>
            </p:cNvPr>
            <p:cNvSpPr/>
            <p:nvPr/>
          </p:nvSpPr>
          <p:spPr>
            <a:xfrm>
              <a:off x="2562435" y="5131757"/>
              <a:ext cx="13316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IT Professional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EB30083-F14C-4199-9921-05F98CABFDB3}"/>
                </a:ext>
              </a:extLst>
            </p:cNvPr>
            <p:cNvSpPr/>
            <p:nvPr/>
          </p:nvSpPr>
          <p:spPr>
            <a:xfrm>
              <a:off x="1216623" y="1715416"/>
              <a:ext cx="14779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Freelance Writer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8636E3D-FE9D-42E6-96D9-29E37EA499D0}"/>
                </a:ext>
              </a:extLst>
            </p:cNvPr>
            <p:cNvSpPr/>
            <p:nvPr/>
          </p:nvSpPr>
          <p:spPr>
            <a:xfrm>
              <a:off x="2163692" y="2763532"/>
              <a:ext cx="1813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Medical Professional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1525107-7F49-4450-9AA8-8FEF3A9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2858" y="1277218"/>
              <a:ext cx="843533" cy="98660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3005C512-13C1-4452-BAC7-D8E610BA99CE}"/>
              </a:ext>
            </a:extLst>
          </p:cNvPr>
          <p:cNvSpPr txBox="1">
            <a:spLocks/>
          </p:cNvSpPr>
          <p:nvPr/>
        </p:nvSpPr>
        <p:spPr>
          <a:xfrm>
            <a:off x="712242" y="236621"/>
            <a:ext cx="4716000" cy="71034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TEAM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021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FF02-C55C-4A6B-AF02-6DB462D7D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371" y="350520"/>
            <a:ext cx="4835512" cy="714547"/>
          </a:xfrm>
        </p:spPr>
        <p:txBody>
          <a:bodyPr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DA2D1-994D-4AB7-87F1-A6FB5D623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364" y="1150014"/>
            <a:ext cx="5519635" cy="5088735"/>
          </a:xfrm>
        </p:spPr>
        <p:txBody>
          <a:bodyPr>
            <a:noAutofit/>
          </a:bodyPr>
          <a:lstStyle/>
          <a:p>
            <a:r>
              <a:rPr lang="en-US" sz="2400" dirty="0"/>
              <a:t>A young, multi-millionaire entrepreneur is seeking to start a new business venture in the restaurant industry</a:t>
            </a:r>
          </a:p>
          <a:p>
            <a:r>
              <a:rPr lang="en-US" sz="2400" dirty="0"/>
              <a:t>Hibachi-style Japanese food is one of his favorite foods to eat</a:t>
            </a:r>
          </a:p>
          <a:p>
            <a:r>
              <a:rPr lang="en-US" sz="2400" dirty="0"/>
              <a:t>He dreams of building a new Hibachi restaurant preferably near popular spots in the northern coastal cities near San Diego</a:t>
            </a:r>
          </a:p>
          <a:p>
            <a:r>
              <a:rPr lang="en-US" sz="2400" dirty="0"/>
              <a:t>He is requesting assistance in determining where to open his new restaurant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59B0A-E19C-45C1-981D-1B62B169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/>
              <a:t>0</a:t>
            </a:r>
            <a:fld id="{F470E458-E7C2-4395-B75D-476A174CEE45}" type="slidenum">
              <a:rPr lang="ru-RU" b="1" smtClean="0"/>
              <a:t>3</a:t>
            </a:fld>
            <a:endParaRPr lang="ru-RU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D294A8-D6E5-429E-8AA4-7A7C016560F5}"/>
              </a:ext>
            </a:extLst>
          </p:cNvPr>
          <p:cNvCxnSpPr>
            <a:cxnSpLocks/>
          </p:cNvCxnSpPr>
          <p:nvPr/>
        </p:nvCxnSpPr>
        <p:spPr>
          <a:xfrm>
            <a:off x="6207371" y="1080565"/>
            <a:ext cx="4835511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231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C0C4-7B6C-4E9A-8274-2FC40023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7" y="427773"/>
            <a:ext cx="4577737" cy="827523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STATEMENT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3A2228F-AA93-4201-BD80-A2A8B7B591EE}"/>
              </a:ext>
            </a:extLst>
          </p:cNvPr>
          <p:cNvSpPr/>
          <p:nvPr/>
        </p:nvSpPr>
        <p:spPr>
          <a:xfrm>
            <a:off x="222864" y="1767441"/>
            <a:ext cx="6318597" cy="923820"/>
          </a:xfrm>
          <a:custGeom>
            <a:avLst/>
            <a:gdLst>
              <a:gd name="connsiteX0" fmla="*/ 0 w 6318597"/>
              <a:gd name="connsiteY0" fmla="*/ 92382 h 923820"/>
              <a:gd name="connsiteX1" fmla="*/ 92382 w 6318597"/>
              <a:gd name="connsiteY1" fmla="*/ 0 h 923820"/>
              <a:gd name="connsiteX2" fmla="*/ 6226215 w 6318597"/>
              <a:gd name="connsiteY2" fmla="*/ 0 h 923820"/>
              <a:gd name="connsiteX3" fmla="*/ 6318597 w 6318597"/>
              <a:gd name="connsiteY3" fmla="*/ 92382 h 923820"/>
              <a:gd name="connsiteX4" fmla="*/ 6318597 w 6318597"/>
              <a:gd name="connsiteY4" fmla="*/ 831438 h 923820"/>
              <a:gd name="connsiteX5" fmla="*/ 6226215 w 6318597"/>
              <a:gd name="connsiteY5" fmla="*/ 923820 h 923820"/>
              <a:gd name="connsiteX6" fmla="*/ 92382 w 6318597"/>
              <a:gd name="connsiteY6" fmla="*/ 923820 h 923820"/>
              <a:gd name="connsiteX7" fmla="*/ 0 w 6318597"/>
              <a:gd name="connsiteY7" fmla="*/ 831438 h 923820"/>
              <a:gd name="connsiteX8" fmla="*/ 0 w 6318597"/>
              <a:gd name="connsiteY8" fmla="*/ 92382 h 92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18597" h="923820">
                <a:moveTo>
                  <a:pt x="0" y="92382"/>
                </a:moveTo>
                <a:cubicBezTo>
                  <a:pt x="0" y="41361"/>
                  <a:pt x="41361" y="0"/>
                  <a:pt x="92382" y="0"/>
                </a:cubicBezTo>
                <a:lnTo>
                  <a:pt x="6226215" y="0"/>
                </a:lnTo>
                <a:cubicBezTo>
                  <a:pt x="6277236" y="0"/>
                  <a:pt x="6318597" y="41361"/>
                  <a:pt x="6318597" y="92382"/>
                </a:cubicBezTo>
                <a:lnTo>
                  <a:pt x="6318597" y="831438"/>
                </a:lnTo>
                <a:cubicBezTo>
                  <a:pt x="6318597" y="882459"/>
                  <a:pt x="6277236" y="923820"/>
                  <a:pt x="6226215" y="923820"/>
                </a:cubicBezTo>
                <a:lnTo>
                  <a:pt x="92382" y="923820"/>
                </a:lnTo>
                <a:cubicBezTo>
                  <a:pt x="41361" y="923820"/>
                  <a:pt x="0" y="882459"/>
                  <a:pt x="0" y="831438"/>
                </a:cubicBezTo>
                <a:lnTo>
                  <a:pt x="0" y="92382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778" tIns="57538" rIns="72778" bIns="5753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investigate whether to open a Hibachi restaurant in Carlsbad, Encinitas or Oceanside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F25CEB-4412-4154-83A0-A02C398A7CFA}"/>
              </a:ext>
            </a:extLst>
          </p:cNvPr>
          <p:cNvSpPr/>
          <p:nvPr/>
        </p:nvSpPr>
        <p:spPr>
          <a:xfrm>
            <a:off x="222864" y="2857548"/>
            <a:ext cx="923820" cy="923820"/>
          </a:xfrm>
          <a:prstGeom prst="roundRect">
            <a:avLst>
              <a:gd name="adj" fmla="val 16670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000" r="-37000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B12E88F-CA80-462C-AEEA-9B7E74AEDDB5}"/>
              </a:ext>
            </a:extLst>
          </p:cNvPr>
          <p:cNvSpPr/>
          <p:nvPr/>
        </p:nvSpPr>
        <p:spPr>
          <a:xfrm>
            <a:off x="1202113" y="2857548"/>
            <a:ext cx="5339348" cy="923820"/>
          </a:xfrm>
          <a:custGeom>
            <a:avLst/>
            <a:gdLst>
              <a:gd name="connsiteX0" fmla="*/ 0 w 5339348"/>
              <a:gd name="connsiteY0" fmla="*/ 154001 h 923820"/>
              <a:gd name="connsiteX1" fmla="*/ 154001 w 5339348"/>
              <a:gd name="connsiteY1" fmla="*/ 0 h 923820"/>
              <a:gd name="connsiteX2" fmla="*/ 5185347 w 5339348"/>
              <a:gd name="connsiteY2" fmla="*/ 0 h 923820"/>
              <a:gd name="connsiteX3" fmla="*/ 5339348 w 5339348"/>
              <a:gd name="connsiteY3" fmla="*/ 154001 h 923820"/>
              <a:gd name="connsiteX4" fmla="*/ 5339348 w 5339348"/>
              <a:gd name="connsiteY4" fmla="*/ 769819 h 923820"/>
              <a:gd name="connsiteX5" fmla="*/ 5185347 w 5339348"/>
              <a:gd name="connsiteY5" fmla="*/ 923820 h 923820"/>
              <a:gd name="connsiteX6" fmla="*/ 154001 w 5339348"/>
              <a:gd name="connsiteY6" fmla="*/ 923820 h 923820"/>
              <a:gd name="connsiteX7" fmla="*/ 0 w 5339348"/>
              <a:gd name="connsiteY7" fmla="*/ 769819 h 923820"/>
              <a:gd name="connsiteX8" fmla="*/ 0 w 5339348"/>
              <a:gd name="connsiteY8" fmla="*/ 154001 h 92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9348" h="923820">
                <a:moveTo>
                  <a:pt x="0" y="154001"/>
                </a:moveTo>
                <a:cubicBezTo>
                  <a:pt x="0" y="68949"/>
                  <a:pt x="68949" y="0"/>
                  <a:pt x="154001" y="0"/>
                </a:cubicBezTo>
                <a:lnTo>
                  <a:pt x="5185347" y="0"/>
                </a:lnTo>
                <a:cubicBezTo>
                  <a:pt x="5270399" y="0"/>
                  <a:pt x="5339348" y="68949"/>
                  <a:pt x="5339348" y="154001"/>
                </a:cubicBezTo>
                <a:lnTo>
                  <a:pt x="5339348" y="769819"/>
                </a:lnTo>
                <a:cubicBezTo>
                  <a:pt x="5339348" y="854871"/>
                  <a:pt x="5270399" y="923820"/>
                  <a:pt x="5185347" y="923820"/>
                </a:cubicBezTo>
                <a:lnTo>
                  <a:pt x="154001" y="923820"/>
                </a:lnTo>
                <a:cubicBezTo>
                  <a:pt x="68949" y="923820"/>
                  <a:pt x="0" y="854871"/>
                  <a:pt x="0" y="769819"/>
                </a:cubicBezTo>
                <a:lnTo>
                  <a:pt x="0" y="154001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121" tIns="173121" rIns="173121" bIns="17312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type of restaurants am I competing against in each city?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5533FF-1F32-4F42-BFD1-6927A13AA69D}"/>
              </a:ext>
            </a:extLst>
          </p:cNvPr>
          <p:cNvSpPr/>
          <p:nvPr/>
        </p:nvSpPr>
        <p:spPr>
          <a:xfrm>
            <a:off x="222864" y="3892227"/>
            <a:ext cx="923820" cy="923820"/>
          </a:xfrm>
          <a:prstGeom prst="roundRect">
            <a:avLst>
              <a:gd name="adj" fmla="val 1667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9000" r="-39000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12289-3987-428E-BDE8-53A1E255ABB3}"/>
              </a:ext>
            </a:extLst>
          </p:cNvPr>
          <p:cNvSpPr/>
          <p:nvPr/>
        </p:nvSpPr>
        <p:spPr>
          <a:xfrm>
            <a:off x="1202113" y="3892227"/>
            <a:ext cx="5339348" cy="923820"/>
          </a:xfrm>
          <a:custGeom>
            <a:avLst/>
            <a:gdLst>
              <a:gd name="connsiteX0" fmla="*/ 0 w 5339348"/>
              <a:gd name="connsiteY0" fmla="*/ 154001 h 923820"/>
              <a:gd name="connsiteX1" fmla="*/ 154001 w 5339348"/>
              <a:gd name="connsiteY1" fmla="*/ 0 h 923820"/>
              <a:gd name="connsiteX2" fmla="*/ 5185347 w 5339348"/>
              <a:gd name="connsiteY2" fmla="*/ 0 h 923820"/>
              <a:gd name="connsiteX3" fmla="*/ 5339348 w 5339348"/>
              <a:gd name="connsiteY3" fmla="*/ 154001 h 923820"/>
              <a:gd name="connsiteX4" fmla="*/ 5339348 w 5339348"/>
              <a:gd name="connsiteY4" fmla="*/ 769819 h 923820"/>
              <a:gd name="connsiteX5" fmla="*/ 5185347 w 5339348"/>
              <a:gd name="connsiteY5" fmla="*/ 923820 h 923820"/>
              <a:gd name="connsiteX6" fmla="*/ 154001 w 5339348"/>
              <a:gd name="connsiteY6" fmla="*/ 923820 h 923820"/>
              <a:gd name="connsiteX7" fmla="*/ 0 w 5339348"/>
              <a:gd name="connsiteY7" fmla="*/ 769819 h 923820"/>
              <a:gd name="connsiteX8" fmla="*/ 0 w 5339348"/>
              <a:gd name="connsiteY8" fmla="*/ 154001 h 92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9348" h="923820">
                <a:moveTo>
                  <a:pt x="0" y="154001"/>
                </a:moveTo>
                <a:cubicBezTo>
                  <a:pt x="0" y="68949"/>
                  <a:pt x="68949" y="0"/>
                  <a:pt x="154001" y="0"/>
                </a:cubicBezTo>
                <a:lnTo>
                  <a:pt x="5185347" y="0"/>
                </a:lnTo>
                <a:cubicBezTo>
                  <a:pt x="5270399" y="0"/>
                  <a:pt x="5339348" y="68949"/>
                  <a:pt x="5339348" y="154001"/>
                </a:cubicBezTo>
                <a:lnTo>
                  <a:pt x="5339348" y="769819"/>
                </a:lnTo>
                <a:cubicBezTo>
                  <a:pt x="5339348" y="854871"/>
                  <a:pt x="5270399" y="923820"/>
                  <a:pt x="5185347" y="923820"/>
                </a:cubicBezTo>
                <a:lnTo>
                  <a:pt x="154001" y="923820"/>
                </a:lnTo>
                <a:cubicBezTo>
                  <a:pt x="68949" y="923820"/>
                  <a:pt x="0" y="854871"/>
                  <a:pt x="0" y="769819"/>
                </a:cubicBezTo>
                <a:lnTo>
                  <a:pt x="0" y="154001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121" tIns="173121" rIns="173121" bIns="17312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are my direct competitors in each city?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C25A8-B8DD-4EB6-91B0-C2BB5DA7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0</a:t>
            </a:r>
            <a:fld id="{F470E458-E7C2-4395-B75D-476A174CEE45}" type="slidenum">
              <a:rPr lang="ru-RU" b="1" smtClean="0">
                <a:solidFill>
                  <a:srgbClr val="FFFFFF"/>
                </a:solidFill>
              </a:rPr>
              <a:pPr/>
              <a:t>4</a:t>
            </a:fld>
            <a:endParaRPr lang="ru-RU" b="1" dirty="0">
              <a:solidFill>
                <a:srgbClr val="FFFFFF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E41244-90DA-476F-9767-CCC70980BC9C}"/>
              </a:ext>
            </a:extLst>
          </p:cNvPr>
          <p:cNvCxnSpPr>
            <a:cxnSpLocks/>
          </p:cNvCxnSpPr>
          <p:nvPr/>
        </p:nvCxnSpPr>
        <p:spPr>
          <a:xfrm>
            <a:off x="222864" y="1264422"/>
            <a:ext cx="4293725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71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64EC1CAA-CBFA-4FB8-B4FE-74C65D52E5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42882" y="5976001"/>
            <a:ext cx="366756" cy="365125"/>
          </a:xfrm>
        </p:spPr>
        <p:txBody>
          <a:bodyPr/>
          <a:lstStyle/>
          <a:p>
            <a:r>
              <a:rPr lang="en-US" b="1" dirty="0"/>
              <a:t>0</a:t>
            </a:r>
            <a:fld id="{F470E458-E7C2-4395-B75D-476A174CEE45}" type="slidenum">
              <a:rPr lang="ru-RU" b="1" smtClean="0"/>
              <a:t>5</a:t>
            </a:fld>
            <a:endParaRPr lang="ru-RU" b="1" dirty="0"/>
          </a:p>
        </p:txBody>
      </p:sp>
      <p:pic>
        <p:nvPicPr>
          <p:cNvPr id="15" name="Picture 14" descr="A person sitting at a table with a plate of food&#10;&#10;Description automatically generated">
            <a:extLst>
              <a:ext uri="{FF2B5EF4-FFF2-40B4-BE49-F238E27FC236}">
                <a16:creationId xmlns:a16="http://schemas.microsoft.com/office/drawing/2014/main" id="{EA81BFC2-17F4-46AD-96ED-A6B967C1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82320"/>
          </a:xfrm>
          <a:prstGeom prst="rect">
            <a:avLst/>
          </a:prstGeom>
        </p:spPr>
      </p:pic>
      <p:sp>
        <p:nvSpPr>
          <p:cNvPr id="8" name="Rectangle 7" descr="Brush stroke mask">
            <a:extLst>
              <a:ext uri="{FF2B5EF4-FFF2-40B4-BE49-F238E27FC236}">
                <a16:creationId xmlns:a16="http://schemas.microsoft.com/office/drawing/2014/main" id="{F11969F2-8179-4A15-8BC9-9DE8590942E3}"/>
              </a:ext>
            </a:extLst>
          </p:cNvPr>
          <p:cNvSpPr/>
          <p:nvPr/>
        </p:nvSpPr>
        <p:spPr>
          <a:xfrm flipV="1">
            <a:off x="0" y="0"/>
            <a:ext cx="12192000" cy="6882320"/>
          </a:xfrm>
          <a:prstGeom prst="rect">
            <a:avLst/>
          </a:prstGeom>
          <a:blipFill>
            <a:blip r:embed="rId4"/>
            <a:stretch>
              <a:fillRect l="-34" r="-5563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7351A9D-1242-47DC-BBA5-460E7A5593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44646" y="5919712"/>
            <a:ext cx="6436805" cy="704696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SOURCES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9BF4C9B-9AEF-4F9C-AF66-4F05AE337CED}"/>
              </a:ext>
            </a:extLst>
          </p:cNvPr>
          <p:cNvSpPr/>
          <p:nvPr/>
        </p:nvSpPr>
        <p:spPr>
          <a:xfrm>
            <a:off x="4844646" y="2512992"/>
            <a:ext cx="2962053" cy="2216229"/>
          </a:xfrm>
          <a:custGeom>
            <a:avLst/>
            <a:gdLst>
              <a:gd name="connsiteX0" fmla="*/ 177298 w 2962053"/>
              <a:gd name="connsiteY0" fmla="*/ 0 h 2216229"/>
              <a:gd name="connsiteX1" fmla="*/ 2784755 w 2962053"/>
              <a:gd name="connsiteY1" fmla="*/ 0 h 2216229"/>
              <a:gd name="connsiteX2" fmla="*/ 2962053 w 2962053"/>
              <a:gd name="connsiteY2" fmla="*/ 177298 h 2216229"/>
              <a:gd name="connsiteX3" fmla="*/ 2962053 w 2962053"/>
              <a:gd name="connsiteY3" fmla="*/ 2216229 h 2216229"/>
              <a:gd name="connsiteX4" fmla="*/ 2962053 w 2962053"/>
              <a:gd name="connsiteY4" fmla="*/ 2216229 h 2216229"/>
              <a:gd name="connsiteX5" fmla="*/ 0 w 2962053"/>
              <a:gd name="connsiteY5" fmla="*/ 2216229 h 2216229"/>
              <a:gd name="connsiteX6" fmla="*/ 0 w 2962053"/>
              <a:gd name="connsiteY6" fmla="*/ 2216229 h 2216229"/>
              <a:gd name="connsiteX7" fmla="*/ 0 w 2962053"/>
              <a:gd name="connsiteY7" fmla="*/ 177298 h 2216229"/>
              <a:gd name="connsiteX8" fmla="*/ 177298 w 2962053"/>
              <a:gd name="connsiteY8" fmla="*/ 0 h 2216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2053" h="2216229">
                <a:moveTo>
                  <a:pt x="177298" y="0"/>
                </a:moveTo>
                <a:lnTo>
                  <a:pt x="2784755" y="0"/>
                </a:lnTo>
                <a:cubicBezTo>
                  <a:pt x="2882674" y="0"/>
                  <a:pt x="2962053" y="79379"/>
                  <a:pt x="2962053" y="177298"/>
                </a:cubicBezTo>
                <a:lnTo>
                  <a:pt x="2962053" y="2216229"/>
                </a:lnTo>
                <a:lnTo>
                  <a:pt x="2962053" y="2216229"/>
                </a:lnTo>
                <a:lnTo>
                  <a:pt x="0" y="2216229"/>
                </a:lnTo>
                <a:lnTo>
                  <a:pt x="0" y="2216229"/>
                </a:lnTo>
                <a:lnTo>
                  <a:pt x="0" y="177298"/>
                </a:lnTo>
                <a:cubicBezTo>
                  <a:pt x="0" y="79379"/>
                  <a:pt x="79379" y="0"/>
                  <a:pt x="177298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34809" tIns="128129" rIns="77329" bIns="2540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/>
              <a:t>Restaurant categories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/>
              <a:t>Review counts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/>
              <a:t>Restaurant ratings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/>
              <a:t>Price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/>
              <a:t>Location (Latitude/ Longitude)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0629F7A-C06F-4B02-B691-5FD795585394}"/>
              </a:ext>
            </a:extLst>
          </p:cNvPr>
          <p:cNvSpPr/>
          <p:nvPr/>
        </p:nvSpPr>
        <p:spPr>
          <a:xfrm>
            <a:off x="4846220" y="4743807"/>
            <a:ext cx="2958906" cy="923808"/>
          </a:xfrm>
          <a:custGeom>
            <a:avLst/>
            <a:gdLst>
              <a:gd name="connsiteX0" fmla="*/ 0 w 2958906"/>
              <a:gd name="connsiteY0" fmla="*/ 0 h 923808"/>
              <a:gd name="connsiteX1" fmla="*/ 2958906 w 2958906"/>
              <a:gd name="connsiteY1" fmla="*/ 0 h 923808"/>
              <a:gd name="connsiteX2" fmla="*/ 2958906 w 2958906"/>
              <a:gd name="connsiteY2" fmla="*/ 923808 h 923808"/>
              <a:gd name="connsiteX3" fmla="*/ 0 w 2958906"/>
              <a:gd name="connsiteY3" fmla="*/ 923808 h 923808"/>
              <a:gd name="connsiteX4" fmla="*/ 0 w 2958906"/>
              <a:gd name="connsiteY4" fmla="*/ 0 h 923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8906" h="923808">
                <a:moveTo>
                  <a:pt x="0" y="0"/>
                </a:moveTo>
                <a:lnTo>
                  <a:pt x="2958906" y="0"/>
                </a:lnTo>
                <a:lnTo>
                  <a:pt x="2958906" y="923808"/>
                </a:lnTo>
                <a:lnTo>
                  <a:pt x="0" y="923808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7630" tIns="0" rIns="90438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b="1" i="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Yelp API</a:t>
            </a:r>
            <a:endParaRPr lang="en-US" sz="23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82C406-51AD-4AED-9D96-885977EA80EB}"/>
              </a:ext>
            </a:extLst>
          </p:cNvPr>
          <p:cNvSpPr/>
          <p:nvPr/>
        </p:nvSpPr>
        <p:spPr>
          <a:xfrm>
            <a:off x="7015985" y="4880594"/>
            <a:ext cx="1039118" cy="1039118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1471253-C0B8-4B34-B338-44B769593D83}"/>
              </a:ext>
            </a:extLst>
          </p:cNvPr>
          <p:cNvSpPr/>
          <p:nvPr/>
        </p:nvSpPr>
        <p:spPr>
          <a:xfrm>
            <a:off x="8312540" y="2512992"/>
            <a:ext cx="2968911" cy="2216229"/>
          </a:xfrm>
          <a:custGeom>
            <a:avLst/>
            <a:gdLst>
              <a:gd name="connsiteX0" fmla="*/ 177298 w 2968911"/>
              <a:gd name="connsiteY0" fmla="*/ 0 h 2216229"/>
              <a:gd name="connsiteX1" fmla="*/ 2791613 w 2968911"/>
              <a:gd name="connsiteY1" fmla="*/ 0 h 2216229"/>
              <a:gd name="connsiteX2" fmla="*/ 2968911 w 2968911"/>
              <a:gd name="connsiteY2" fmla="*/ 177298 h 2216229"/>
              <a:gd name="connsiteX3" fmla="*/ 2968911 w 2968911"/>
              <a:gd name="connsiteY3" fmla="*/ 2216229 h 2216229"/>
              <a:gd name="connsiteX4" fmla="*/ 2968911 w 2968911"/>
              <a:gd name="connsiteY4" fmla="*/ 2216229 h 2216229"/>
              <a:gd name="connsiteX5" fmla="*/ 0 w 2968911"/>
              <a:gd name="connsiteY5" fmla="*/ 2216229 h 2216229"/>
              <a:gd name="connsiteX6" fmla="*/ 0 w 2968911"/>
              <a:gd name="connsiteY6" fmla="*/ 2216229 h 2216229"/>
              <a:gd name="connsiteX7" fmla="*/ 0 w 2968911"/>
              <a:gd name="connsiteY7" fmla="*/ 177298 h 2216229"/>
              <a:gd name="connsiteX8" fmla="*/ 177298 w 2968911"/>
              <a:gd name="connsiteY8" fmla="*/ 0 h 2216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8911" h="2216229">
                <a:moveTo>
                  <a:pt x="177298" y="0"/>
                </a:moveTo>
                <a:lnTo>
                  <a:pt x="2791613" y="0"/>
                </a:lnTo>
                <a:cubicBezTo>
                  <a:pt x="2889532" y="0"/>
                  <a:pt x="2968911" y="79379"/>
                  <a:pt x="2968911" y="177298"/>
                </a:cubicBezTo>
                <a:lnTo>
                  <a:pt x="2968911" y="2216229"/>
                </a:lnTo>
                <a:lnTo>
                  <a:pt x="2968911" y="2216229"/>
                </a:lnTo>
                <a:lnTo>
                  <a:pt x="0" y="2216229"/>
                </a:lnTo>
                <a:lnTo>
                  <a:pt x="0" y="2216229"/>
                </a:lnTo>
                <a:lnTo>
                  <a:pt x="0" y="177298"/>
                </a:lnTo>
                <a:cubicBezTo>
                  <a:pt x="0" y="79379"/>
                  <a:pt x="79379" y="0"/>
                  <a:pt x="177298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34809" tIns="128129" rIns="77329" bIns="2540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/>
              <a:t>Plotting heat maps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95A3FA9-7486-4349-9432-CE7A05B5C006}"/>
              </a:ext>
            </a:extLst>
          </p:cNvPr>
          <p:cNvSpPr/>
          <p:nvPr/>
        </p:nvSpPr>
        <p:spPr>
          <a:xfrm>
            <a:off x="8312540" y="4729222"/>
            <a:ext cx="2968911" cy="952978"/>
          </a:xfrm>
          <a:custGeom>
            <a:avLst/>
            <a:gdLst>
              <a:gd name="connsiteX0" fmla="*/ 0 w 2968911"/>
              <a:gd name="connsiteY0" fmla="*/ 0 h 952978"/>
              <a:gd name="connsiteX1" fmla="*/ 2968911 w 2968911"/>
              <a:gd name="connsiteY1" fmla="*/ 0 h 952978"/>
              <a:gd name="connsiteX2" fmla="*/ 2968911 w 2968911"/>
              <a:gd name="connsiteY2" fmla="*/ 952978 h 952978"/>
              <a:gd name="connsiteX3" fmla="*/ 0 w 2968911"/>
              <a:gd name="connsiteY3" fmla="*/ 952978 h 952978"/>
              <a:gd name="connsiteX4" fmla="*/ 0 w 2968911"/>
              <a:gd name="connsiteY4" fmla="*/ 0 h 95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8911" h="952978">
                <a:moveTo>
                  <a:pt x="0" y="0"/>
                </a:moveTo>
                <a:lnTo>
                  <a:pt x="2968911" y="0"/>
                </a:lnTo>
                <a:lnTo>
                  <a:pt x="2968911" y="952978"/>
                </a:lnTo>
                <a:lnTo>
                  <a:pt x="0" y="952978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7630" tIns="0" rIns="907339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b="1" i="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Google Maps</a:t>
            </a:r>
            <a:endParaRPr lang="en-US" sz="23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BBEF34A-3164-46EE-9CD4-241471BD11C9}"/>
              </a:ext>
            </a:extLst>
          </p:cNvPr>
          <p:cNvSpPr/>
          <p:nvPr/>
        </p:nvSpPr>
        <p:spPr>
          <a:xfrm>
            <a:off x="10490051" y="4880594"/>
            <a:ext cx="1039118" cy="1039118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" b="-2000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73F651-38CC-455C-8856-C9ACF62AE4FF}"/>
              </a:ext>
            </a:extLst>
          </p:cNvPr>
          <p:cNvCxnSpPr/>
          <p:nvPr/>
        </p:nvCxnSpPr>
        <p:spPr>
          <a:xfrm>
            <a:off x="5697103" y="6624408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88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9F7B-E677-4AAE-98A6-FA7A59B358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12192000" cy="1013088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64EC1CAA-CBFA-4FB8-B4FE-74C65D52E5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42882" y="5976001"/>
            <a:ext cx="366756" cy="365125"/>
          </a:xfrm>
        </p:spPr>
        <p:txBody>
          <a:bodyPr/>
          <a:lstStyle/>
          <a:p>
            <a:r>
              <a:rPr lang="en-US" b="1" dirty="0"/>
              <a:t>0</a:t>
            </a:r>
            <a:fld id="{F470E458-E7C2-4395-B75D-476A174CEE45}" type="slidenum">
              <a:rPr lang="ru-RU" b="1" smtClean="0"/>
              <a:t>6</a:t>
            </a:fld>
            <a:endParaRPr lang="ru-RU" b="1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D800241-3116-423F-B63B-4D06AA9F3203}"/>
              </a:ext>
            </a:extLst>
          </p:cNvPr>
          <p:cNvSpPr/>
          <p:nvPr/>
        </p:nvSpPr>
        <p:spPr>
          <a:xfrm>
            <a:off x="4084320" y="1655283"/>
            <a:ext cx="6400487" cy="1027513"/>
          </a:xfrm>
          <a:custGeom>
            <a:avLst/>
            <a:gdLst>
              <a:gd name="connsiteX0" fmla="*/ 154391 w 926327"/>
              <a:gd name="connsiteY0" fmla="*/ 0 h 5704577"/>
              <a:gd name="connsiteX1" fmla="*/ 771936 w 926327"/>
              <a:gd name="connsiteY1" fmla="*/ 0 h 5704577"/>
              <a:gd name="connsiteX2" fmla="*/ 926327 w 926327"/>
              <a:gd name="connsiteY2" fmla="*/ 154391 h 5704577"/>
              <a:gd name="connsiteX3" fmla="*/ 926327 w 926327"/>
              <a:gd name="connsiteY3" fmla="*/ 5704577 h 5704577"/>
              <a:gd name="connsiteX4" fmla="*/ 926327 w 926327"/>
              <a:gd name="connsiteY4" fmla="*/ 5704577 h 5704577"/>
              <a:gd name="connsiteX5" fmla="*/ 0 w 926327"/>
              <a:gd name="connsiteY5" fmla="*/ 5704577 h 5704577"/>
              <a:gd name="connsiteX6" fmla="*/ 0 w 926327"/>
              <a:gd name="connsiteY6" fmla="*/ 5704577 h 5704577"/>
              <a:gd name="connsiteX7" fmla="*/ 0 w 926327"/>
              <a:gd name="connsiteY7" fmla="*/ 154391 h 5704577"/>
              <a:gd name="connsiteX8" fmla="*/ 154391 w 926327"/>
              <a:gd name="connsiteY8" fmla="*/ 0 h 570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6327" h="5704577">
                <a:moveTo>
                  <a:pt x="926327" y="950784"/>
                </a:moveTo>
                <a:lnTo>
                  <a:pt x="926327" y="4753793"/>
                </a:lnTo>
                <a:cubicBezTo>
                  <a:pt x="926327" y="5278896"/>
                  <a:pt x="915103" y="5704574"/>
                  <a:pt x="901257" y="5704574"/>
                </a:cubicBezTo>
                <a:lnTo>
                  <a:pt x="0" y="5704574"/>
                </a:lnTo>
                <a:lnTo>
                  <a:pt x="0" y="5704574"/>
                </a:lnTo>
                <a:lnTo>
                  <a:pt x="0" y="3"/>
                </a:lnTo>
                <a:lnTo>
                  <a:pt x="0" y="3"/>
                </a:lnTo>
                <a:lnTo>
                  <a:pt x="901257" y="3"/>
                </a:lnTo>
                <a:cubicBezTo>
                  <a:pt x="915103" y="3"/>
                  <a:pt x="926327" y="425681"/>
                  <a:pt x="926327" y="950784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247650" tIns="169045" rIns="292870" bIns="169045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dirty="0"/>
              <a:t>Unavailable APIs/ Data</a:t>
            </a:r>
            <a:endParaRPr lang="en-US" sz="2000" kern="120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254BD3-BCFB-4F55-B24C-B497EF6B6C92}"/>
              </a:ext>
            </a:extLst>
          </p:cNvPr>
          <p:cNvSpPr/>
          <p:nvPr/>
        </p:nvSpPr>
        <p:spPr>
          <a:xfrm>
            <a:off x="597764" y="1526843"/>
            <a:ext cx="3559336" cy="1284391"/>
          </a:xfrm>
          <a:custGeom>
            <a:avLst/>
            <a:gdLst>
              <a:gd name="connsiteX0" fmla="*/ 0 w 3208825"/>
              <a:gd name="connsiteY0" fmla="*/ 192989 h 1157909"/>
              <a:gd name="connsiteX1" fmla="*/ 192989 w 3208825"/>
              <a:gd name="connsiteY1" fmla="*/ 0 h 1157909"/>
              <a:gd name="connsiteX2" fmla="*/ 3015836 w 3208825"/>
              <a:gd name="connsiteY2" fmla="*/ 0 h 1157909"/>
              <a:gd name="connsiteX3" fmla="*/ 3208825 w 3208825"/>
              <a:gd name="connsiteY3" fmla="*/ 192989 h 1157909"/>
              <a:gd name="connsiteX4" fmla="*/ 3208825 w 3208825"/>
              <a:gd name="connsiteY4" fmla="*/ 964920 h 1157909"/>
              <a:gd name="connsiteX5" fmla="*/ 3015836 w 3208825"/>
              <a:gd name="connsiteY5" fmla="*/ 1157909 h 1157909"/>
              <a:gd name="connsiteX6" fmla="*/ 192989 w 3208825"/>
              <a:gd name="connsiteY6" fmla="*/ 1157909 h 1157909"/>
              <a:gd name="connsiteX7" fmla="*/ 0 w 3208825"/>
              <a:gd name="connsiteY7" fmla="*/ 964920 h 1157909"/>
              <a:gd name="connsiteX8" fmla="*/ 0 w 3208825"/>
              <a:gd name="connsiteY8" fmla="*/ 192989 h 115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8825" h="1157909">
                <a:moveTo>
                  <a:pt x="0" y="192989"/>
                </a:moveTo>
                <a:cubicBezTo>
                  <a:pt x="0" y="86404"/>
                  <a:pt x="86404" y="0"/>
                  <a:pt x="192989" y="0"/>
                </a:cubicBezTo>
                <a:lnTo>
                  <a:pt x="3015836" y="0"/>
                </a:lnTo>
                <a:cubicBezTo>
                  <a:pt x="3122421" y="0"/>
                  <a:pt x="3208825" y="86404"/>
                  <a:pt x="3208825" y="192989"/>
                </a:cubicBezTo>
                <a:lnTo>
                  <a:pt x="3208825" y="964920"/>
                </a:lnTo>
                <a:cubicBezTo>
                  <a:pt x="3208825" y="1071505"/>
                  <a:pt x="3122421" y="1157909"/>
                  <a:pt x="3015836" y="1157909"/>
                </a:cubicBezTo>
                <a:lnTo>
                  <a:pt x="192989" y="1157909"/>
                </a:lnTo>
                <a:cubicBezTo>
                  <a:pt x="86404" y="1157909"/>
                  <a:pt x="0" y="1071505"/>
                  <a:pt x="0" y="964920"/>
                </a:cubicBezTo>
                <a:lnTo>
                  <a:pt x="0" y="192989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shade val="50000"/>
              <a:hueOff val="0"/>
              <a:satOff val="0"/>
              <a:lumOff val="0"/>
              <a:alphaOff val="0"/>
            </a:schemeClr>
          </a:fillRef>
          <a:effectRef idx="3">
            <a:schemeClr val="accent6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7964" tIns="102244" rIns="147964" bIns="102244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i="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Changing projects</a:t>
            </a:r>
            <a:endPara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E9A5618-D3C9-4D66-A0B4-2A9295B33750}"/>
              </a:ext>
            </a:extLst>
          </p:cNvPr>
          <p:cNvSpPr/>
          <p:nvPr/>
        </p:nvSpPr>
        <p:spPr>
          <a:xfrm>
            <a:off x="4084320" y="3003895"/>
            <a:ext cx="6400487" cy="1027513"/>
          </a:xfrm>
          <a:custGeom>
            <a:avLst/>
            <a:gdLst>
              <a:gd name="connsiteX0" fmla="*/ 154391 w 926327"/>
              <a:gd name="connsiteY0" fmla="*/ 0 h 5704577"/>
              <a:gd name="connsiteX1" fmla="*/ 771936 w 926327"/>
              <a:gd name="connsiteY1" fmla="*/ 0 h 5704577"/>
              <a:gd name="connsiteX2" fmla="*/ 926327 w 926327"/>
              <a:gd name="connsiteY2" fmla="*/ 154391 h 5704577"/>
              <a:gd name="connsiteX3" fmla="*/ 926327 w 926327"/>
              <a:gd name="connsiteY3" fmla="*/ 5704577 h 5704577"/>
              <a:gd name="connsiteX4" fmla="*/ 926327 w 926327"/>
              <a:gd name="connsiteY4" fmla="*/ 5704577 h 5704577"/>
              <a:gd name="connsiteX5" fmla="*/ 0 w 926327"/>
              <a:gd name="connsiteY5" fmla="*/ 5704577 h 5704577"/>
              <a:gd name="connsiteX6" fmla="*/ 0 w 926327"/>
              <a:gd name="connsiteY6" fmla="*/ 5704577 h 5704577"/>
              <a:gd name="connsiteX7" fmla="*/ 0 w 926327"/>
              <a:gd name="connsiteY7" fmla="*/ 154391 h 5704577"/>
              <a:gd name="connsiteX8" fmla="*/ 154391 w 926327"/>
              <a:gd name="connsiteY8" fmla="*/ 0 h 570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6327" h="5704577">
                <a:moveTo>
                  <a:pt x="926327" y="950784"/>
                </a:moveTo>
                <a:lnTo>
                  <a:pt x="926327" y="4753793"/>
                </a:lnTo>
                <a:cubicBezTo>
                  <a:pt x="926327" y="5278896"/>
                  <a:pt x="915103" y="5704574"/>
                  <a:pt x="901257" y="5704574"/>
                </a:cubicBezTo>
                <a:lnTo>
                  <a:pt x="0" y="5704574"/>
                </a:lnTo>
                <a:lnTo>
                  <a:pt x="0" y="5704574"/>
                </a:lnTo>
                <a:lnTo>
                  <a:pt x="0" y="3"/>
                </a:lnTo>
                <a:lnTo>
                  <a:pt x="0" y="3"/>
                </a:lnTo>
                <a:lnTo>
                  <a:pt x="901257" y="3"/>
                </a:lnTo>
                <a:cubicBezTo>
                  <a:pt x="915103" y="3"/>
                  <a:pt x="926327" y="425681"/>
                  <a:pt x="926327" y="950784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247650" tIns="169045" rIns="292870" bIns="169045" numCol="1" spcCol="1270" anchor="ctr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800" i="0" kern="1200" dirty="0"/>
              <a:t>Able to use Postman and </a:t>
            </a:r>
            <a:r>
              <a:rPr lang="en-US" sz="1800" i="0" kern="1200" dirty="0" err="1"/>
              <a:t>YelpAPI</a:t>
            </a:r>
            <a:r>
              <a:rPr lang="en-US" sz="1800" i="0" kern="1200" dirty="0"/>
              <a:t> wrapper to access Yelp data</a:t>
            </a:r>
            <a:endParaRPr lang="en-US" sz="1800" kern="1200" dirty="0"/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800" i="0" kern="1200" dirty="0"/>
              <a:t>API search result limits</a:t>
            </a:r>
            <a:endParaRPr lang="en-US" sz="1800" kern="120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52AA411-AF2B-4214-A3C5-8842BA7C4F64}"/>
              </a:ext>
            </a:extLst>
          </p:cNvPr>
          <p:cNvSpPr/>
          <p:nvPr/>
        </p:nvSpPr>
        <p:spPr>
          <a:xfrm>
            <a:off x="618898" y="2875454"/>
            <a:ext cx="3559336" cy="1284391"/>
          </a:xfrm>
          <a:custGeom>
            <a:avLst/>
            <a:gdLst>
              <a:gd name="connsiteX0" fmla="*/ 0 w 3208825"/>
              <a:gd name="connsiteY0" fmla="*/ 192989 h 1157909"/>
              <a:gd name="connsiteX1" fmla="*/ 192989 w 3208825"/>
              <a:gd name="connsiteY1" fmla="*/ 0 h 1157909"/>
              <a:gd name="connsiteX2" fmla="*/ 3015836 w 3208825"/>
              <a:gd name="connsiteY2" fmla="*/ 0 h 1157909"/>
              <a:gd name="connsiteX3" fmla="*/ 3208825 w 3208825"/>
              <a:gd name="connsiteY3" fmla="*/ 192989 h 1157909"/>
              <a:gd name="connsiteX4" fmla="*/ 3208825 w 3208825"/>
              <a:gd name="connsiteY4" fmla="*/ 964920 h 1157909"/>
              <a:gd name="connsiteX5" fmla="*/ 3015836 w 3208825"/>
              <a:gd name="connsiteY5" fmla="*/ 1157909 h 1157909"/>
              <a:gd name="connsiteX6" fmla="*/ 192989 w 3208825"/>
              <a:gd name="connsiteY6" fmla="*/ 1157909 h 1157909"/>
              <a:gd name="connsiteX7" fmla="*/ 0 w 3208825"/>
              <a:gd name="connsiteY7" fmla="*/ 964920 h 1157909"/>
              <a:gd name="connsiteX8" fmla="*/ 0 w 3208825"/>
              <a:gd name="connsiteY8" fmla="*/ 192989 h 115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8825" h="1157909">
                <a:moveTo>
                  <a:pt x="0" y="192989"/>
                </a:moveTo>
                <a:cubicBezTo>
                  <a:pt x="0" y="86404"/>
                  <a:pt x="86404" y="0"/>
                  <a:pt x="192989" y="0"/>
                </a:cubicBezTo>
                <a:lnTo>
                  <a:pt x="3015836" y="0"/>
                </a:lnTo>
                <a:cubicBezTo>
                  <a:pt x="3122421" y="0"/>
                  <a:pt x="3208825" y="86404"/>
                  <a:pt x="3208825" y="192989"/>
                </a:cubicBezTo>
                <a:lnTo>
                  <a:pt x="3208825" y="964920"/>
                </a:lnTo>
                <a:cubicBezTo>
                  <a:pt x="3208825" y="1071505"/>
                  <a:pt x="3122421" y="1157909"/>
                  <a:pt x="3015836" y="1157909"/>
                </a:cubicBezTo>
                <a:lnTo>
                  <a:pt x="192989" y="1157909"/>
                </a:lnTo>
                <a:cubicBezTo>
                  <a:pt x="86404" y="1157909"/>
                  <a:pt x="0" y="1071505"/>
                  <a:pt x="0" y="964920"/>
                </a:cubicBezTo>
                <a:lnTo>
                  <a:pt x="0" y="192989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shade val="50000"/>
              <a:hueOff val="-448023"/>
              <a:satOff val="-47895"/>
              <a:lumOff val="38295"/>
              <a:alphaOff val="0"/>
            </a:schemeClr>
          </a:fillRef>
          <a:effectRef idx="3">
            <a:schemeClr val="accent6">
              <a:shade val="50000"/>
              <a:hueOff val="-448023"/>
              <a:satOff val="-47895"/>
              <a:lumOff val="3829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7964" tIns="102244" rIns="147964" bIns="102244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i="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Accessing Yelp API</a:t>
            </a:r>
            <a:endPara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AAA83EB-78BC-4D45-B846-071DAC2430B8}"/>
              </a:ext>
            </a:extLst>
          </p:cNvPr>
          <p:cNvSpPr/>
          <p:nvPr/>
        </p:nvSpPr>
        <p:spPr>
          <a:xfrm>
            <a:off x="4084320" y="4352504"/>
            <a:ext cx="6400487" cy="1027513"/>
          </a:xfrm>
          <a:custGeom>
            <a:avLst/>
            <a:gdLst>
              <a:gd name="connsiteX0" fmla="*/ 154391 w 926327"/>
              <a:gd name="connsiteY0" fmla="*/ 0 h 5704577"/>
              <a:gd name="connsiteX1" fmla="*/ 771936 w 926327"/>
              <a:gd name="connsiteY1" fmla="*/ 0 h 5704577"/>
              <a:gd name="connsiteX2" fmla="*/ 926327 w 926327"/>
              <a:gd name="connsiteY2" fmla="*/ 154391 h 5704577"/>
              <a:gd name="connsiteX3" fmla="*/ 926327 w 926327"/>
              <a:gd name="connsiteY3" fmla="*/ 5704577 h 5704577"/>
              <a:gd name="connsiteX4" fmla="*/ 926327 w 926327"/>
              <a:gd name="connsiteY4" fmla="*/ 5704577 h 5704577"/>
              <a:gd name="connsiteX5" fmla="*/ 0 w 926327"/>
              <a:gd name="connsiteY5" fmla="*/ 5704577 h 5704577"/>
              <a:gd name="connsiteX6" fmla="*/ 0 w 926327"/>
              <a:gd name="connsiteY6" fmla="*/ 5704577 h 5704577"/>
              <a:gd name="connsiteX7" fmla="*/ 0 w 926327"/>
              <a:gd name="connsiteY7" fmla="*/ 154391 h 5704577"/>
              <a:gd name="connsiteX8" fmla="*/ 154391 w 926327"/>
              <a:gd name="connsiteY8" fmla="*/ 0 h 570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6327" h="5704577">
                <a:moveTo>
                  <a:pt x="926327" y="950784"/>
                </a:moveTo>
                <a:lnTo>
                  <a:pt x="926327" y="4753793"/>
                </a:lnTo>
                <a:cubicBezTo>
                  <a:pt x="926327" y="5278896"/>
                  <a:pt x="915103" y="5704574"/>
                  <a:pt x="901257" y="5704574"/>
                </a:cubicBezTo>
                <a:lnTo>
                  <a:pt x="0" y="5704574"/>
                </a:lnTo>
                <a:lnTo>
                  <a:pt x="0" y="5704574"/>
                </a:lnTo>
                <a:lnTo>
                  <a:pt x="0" y="3"/>
                </a:lnTo>
                <a:lnTo>
                  <a:pt x="0" y="3"/>
                </a:lnTo>
                <a:lnTo>
                  <a:pt x="901257" y="3"/>
                </a:lnTo>
                <a:cubicBezTo>
                  <a:pt x="915103" y="3"/>
                  <a:pt x="926327" y="425681"/>
                  <a:pt x="926327" y="950784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247650" tIns="169045" rIns="292870" bIns="169045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i="0" kern="1200" dirty="0"/>
              <a:t>Heat maps</a:t>
            </a:r>
            <a:endParaRPr lang="en-US" sz="2000" kern="120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D7C7C20-9C84-4775-B532-CB6516C3C666}"/>
              </a:ext>
            </a:extLst>
          </p:cNvPr>
          <p:cNvSpPr/>
          <p:nvPr/>
        </p:nvSpPr>
        <p:spPr>
          <a:xfrm>
            <a:off x="597764" y="4224066"/>
            <a:ext cx="3559336" cy="1284391"/>
          </a:xfrm>
          <a:custGeom>
            <a:avLst/>
            <a:gdLst>
              <a:gd name="connsiteX0" fmla="*/ 0 w 3208825"/>
              <a:gd name="connsiteY0" fmla="*/ 192989 h 1157909"/>
              <a:gd name="connsiteX1" fmla="*/ 192989 w 3208825"/>
              <a:gd name="connsiteY1" fmla="*/ 0 h 1157909"/>
              <a:gd name="connsiteX2" fmla="*/ 3015836 w 3208825"/>
              <a:gd name="connsiteY2" fmla="*/ 0 h 1157909"/>
              <a:gd name="connsiteX3" fmla="*/ 3208825 w 3208825"/>
              <a:gd name="connsiteY3" fmla="*/ 192989 h 1157909"/>
              <a:gd name="connsiteX4" fmla="*/ 3208825 w 3208825"/>
              <a:gd name="connsiteY4" fmla="*/ 964920 h 1157909"/>
              <a:gd name="connsiteX5" fmla="*/ 3015836 w 3208825"/>
              <a:gd name="connsiteY5" fmla="*/ 1157909 h 1157909"/>
              <a:gd name="connsiteX6" fmla="*/ 192989 w 3208825"/>
              <a:gd name="connsiteY6" fmla="*/ 1157909 h 1157909"/>
              <a:gd name="connsiteX7" fmla="*/ 0 w 3208825"/>
              <a:gd name="connsiteY7" fmla="*/ 964920 h 1157909"/>
              <a:gd name="connsiteX8" fmla="*/ 0 w 3208825"/>
              <a:gd name="connsiteY8" fmla="*/ 192989 h 115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8825" h="1157909">
                <a:moveTo>
                  <a:pt x="0" y="192989"/>
                </a:moveTo>
                <a:cubicBezTo>
                  <a:pt x="0" y="86404"/>
                  <a:pt x="86404" y="0"/>
                  <a:pt x="192989" y="0"/>
                </a:cubicBezTo>
                <a:lnTo>
                  <a:pt x="3015836" y="0"/>
                </a:lnTo>
                <a:cubicBezTo>
                  <a:pt x="3122421" y="0"/>
                  <a:pt x="3208825" y="86404"/>
                  <a:pt x="3208825" y="192989"/>
                </a:cubicBezTo>
                <a:lnTo>
                  <a:pt x="3208825" y="964920"/>
                </a:lnTo>
                <a:cubicBezTo>
                  <a:pt x="3208825" y="1071505"/>
                  <a:pt x="3122421" y="1157909"/>
                  <a:pt x="3015836" y="1157909"/>
                </a:cubicBezTo>
                <a:lnTo>
                  <a:pt x="192989" y="1157909"/>
                </a:lnTo>
                <a:cubicBezTo>
                  <a:pt x="86404" y="1157909"/>
                  <a:pt x="0" y="1071505"/>
                  <a:pt x="0" y="964920"/>
                </a:cubicBezTo>
                <a:lnTo>
                  <a:pt x="0" y="192989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50000">
                <a:schemeClr val="accent6">
                  <a:shade val="50000"/>
                  <a:hueOff val="-448023"/>
                  <a:satOff val="-47895"/>
                  <a:lumOff val="38295"/>
                  <a:alphaOff val="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shade val="50000"/>
                  <a:hueOff val="-448023"/>
                  <a:satOff val="-47895"/>
                  <a:lumOff val="38295"/>
                  <a:alphaOff val="0"/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6">
              <a:shade val="50000"/>
              <a:hueOff val="-448023"/>
              <a:satOff val="-47895"/>
              <a:lumOff val="3829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7964" tIns="102244" rIns="147964" bIns="102244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i="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 data</a:t>
            </a:r>
            <a:endPara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" name="Picture 2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724220C-3067-451B-BB8C-D8A41380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47840">
            <a:off x="10284804" y="1738552"/>
            <a:ext cx="1744792" cy="188848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7" name="Picture 2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D64F564-5258-442F-ADCF-B5513FDA6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2594">
            <a:off x="8228232" y="288350"/>
            <a:ext cx="1701591" cy="202542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59139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70"/>
            <a:ext cx="12192000" cy="621107"/>
          </a:xfrm>
        </p:spPr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types of restaurants am I competing against in each city?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D7DB07F-C607-49F7-9497-B46E66506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738" y="1150510"/>
            <a:ext cx="9762523" cy="5503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Subtitle 4">
            <a:extLst>
              <a:ext uri="{FF2B5EF4-FFF2-40B4-BE49-F238E27FC236}">
                <a16:creationId xmlns:a16="http://schemas.microsoft.com/office/drawing/2014/main" id="{F3A899E3-F5D0-471E-B8C7-659E4F39BA2C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529403"/>
            <a:ext cx="10515600" cy="526312"/>
          </a:xfrm>
        </p:spPr>
        <p:txBody>
          <a:bodyPr/>
          <a:lstStyle/>
          <a:p>
            <a:r>
              <a:rPr lang="en-US" b="1" dirty="0"/>
              <a:t>Top 20 restaurants based on Count per category</a:t>
            </a:r>
            <a:endParaRPr lang="ru-RU" b="1" dirty="0"/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3A01722B-0108-427D-8196-290CDC43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/>
          <a:lstStyle/>
          <a:p>
            <a:r>
              <a:rPr lang="en-US" b="1" dirty="0"/>
              <a:t>0</a:t>
            </a:r>
            <a:fld id="{F470E458-E7C2-4395-B75D-476A174CEE45}" type="slidenum">
              <a:rPr lang="ru-RU" b="1" smtClean="0"/>
              <a:t>7</a:t>
            </a:fld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121013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70"/>
            <a:ext cx="12192000" cy="621107"/>
          </a:xfrm>
        </p:spPr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type of restaurants am I competing against in each city?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Subtitle 4">
            <a:extLst>
              <a:ext uri="{FF2B5EF4-FFF2-40B4-BE49-F238E27FC236}">
                <a16:creationId xmlns:a16="http://schemas.microsoft.com/office/drawing/2014/main" id="{F3A899E3-F5D0-471E-B8C7-659E4F39BA2C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504478"/>
            <a:ext cx="10515600" cy="526312"/>
          </a:xfrm>
        </p:spPr>
        <p:txBody>
          <a:bodyPr/>
          <a:lstStyle/>
          <a:p>
            <a:r>
              <a:rPr lang="en-US" b="1" dirty="0"/>
              <a:t>Rating per Category (Top 20)</a:t>
            </a:r>
            <a:endParaRPr lang="ru-RU" b="1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0101CEA-B402-40C2-8172-67575A4C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/>
          <a:lstStyle/>
          <a:p>
            <a:r>
              <a:rPr lang="en-US" b="1"/>
              <a:t>0</a:t>
            </a:r>
            <a:fld id="{F470E458-E7C2-4395-B75D-476A174CEE45}" type="slidenum">
              <a:rPr lang="ru-RU" b="1" smtClean="0"/>
              <a:t>8</a:t>
            </a:fld>
            <a:endParaRPr lang="ru-RU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60C10-448D-4205-968F-B5392A01B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93" y="1368656"/>
            <a:ext cx="10403089" cy="5134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1809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856"/>
            <a:ext cx="12192000" cy="621107"/>
          </a:xfrm>
        </p:spPr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type of restaurants am I competing against in each city?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Subtitle 4">
            <a:extLst>
              <a:ext uri="{FF2B5EF4-FFF2-40B4-BE49-F238E27FC236}">
                <a16:creationId xmlns:a16="http://schemas.microsoft.com/office/drawing/2014/main" id="{F3A899E3-F5D0-471E-B8C7-659E4F39BA2C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530315"/>
            <a:ext cx="10515600" cy="526312"/>
          </a:xfrm>
        </p:spPr>
        <p:txBody>
          <a:bodyPr/>
          <a:lstStyle/>
          <a:p>
            <a:r>
              <a:rPr lang="en-US" b="1" dirty="0"/>
              <a:t>Review count per category (Top 20)</a:t>
            </a:r>
            <a:endParaRPr lang="ru-RU" b="1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2E1337F-1682-4097-BE5E-3EC336C3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/>
          <a:lstStyle/>
          <a:p>
            <a:r>
              <a:rPr lang="en-US" b="1" dirty="0"/>
              <a:t>0</a:t>
            </a:r>
            <a:fld id="{F470E458-E7C2-4395-B75D-476A174CEE45}" type="slidenum">
              <a:rPr lang="ru-RU" b="1" smtClean="0"/>
              <a:t>9</a:t>
            </a:fld>
            <a:endParaRPr lang="ru-RU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FB515-B88E-4F32-BBCA-8EE33DA79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01" y="1174572"/>
            <a:ext cx="9156395" cy="549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9655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8">
      <a:dk1>
        <a:srgbClr val="9D0000"/>
      </a:dk1>
      <a:lt1>
        <a:srgbClr val="FCEDD4"/>
      </a:lt1>
      <a:dk2>
        <a:srgbClr val="8D6347"/>
      </a:dk2>
      <a:lt2>
        <a:srgbClr val="FFF0D7"/>
      </a:lt2>
      <a:accent1>
        <a:srgbClr val="8D6347"/>
      </a:accent1>
      <a:accent2>
        <a:srgbClr val="FF0000"/>
      </a:accent2>
      <a:accent3>
        <a:srgbClr val="00AEEF"/>
      </a:accent3>
      <a:accent4>
        <a:srgbClr val="577423"/>
      </a:accent4>
      <a:accent5>
        <a:srgbClr val="36748D"/>
      </a:accent5>
      <a:accent6>
        <a:srgbClr val="60370F"/>
      </a:accent6>
      <a:hlink>
        <a:srgbClr val="9C0000"/>
      </a:hlink>
      <a:folHlink>
        <a:srgbClr val="9C0000"/>
      </a:folHlink>
    </a:clrScheme>
    <a:fontScheme name="Custom 5">
      <a:majorFont>
        <a:latin typeface="Adobe Garamond Pr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6E7"/>
        </a:solidFill>
        <a:ln>
          <a:solidFill>
            <a:srgbClr val="8D6347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staurant Pitch Deck_MO - v9.potx" id="{26DB866D-737F-423F-8FA5-6A51467CC9D3}" vid="{B3C9830A-06ED-42D5-90D8-EABED9D085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Restaurant pitch deck</Template>
  <TotalTime>0</TotalTime>
  <Words>633</Words>
  <Application>Microsoft Office PowerPoint</Application>
  <PresentationFormat>Widescreen</PresentationFormat>
  <Paragraphs>137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Adobe Garamond Pro</vt:lpstr>
      <vt:lpstr>Aharoni</vt:lpstr>
      <vt:lpstr>Arial</vt:lpstr>
      <vt:lpstr>Calibri</vt:lpstr>
      <vt:lpstr>PT Serif</vt:lpstr>
      <vt:lpstr>Segoe UI</vt:lpstr>
      <vt:lpstr>WolfsRain</vt:lpstr>
      <vt:lpstr>Office Theme</vt:lpstr>
      <vt:lpstr>“””Hibachi or    Not to Hibachi”</vt:lpstr>
      <vt:lpstr>THE TEAM</vt:lpstr>
      <vt:lpstr>SCENARIO</vt:lpstr>
      <vt:lpstr>GOAL STATEMENT</vt:lpstr>
      <vt:lpstr>DATA SOURCES</vt:lpstr>
      <vt:lpstr>CHALLENGES</vt:lpstr>
      <vt:lpstr>Which types of restaurants am I competing against in each city?</vt:lpstr>
      <vt:lpstr>Which type of restaurants am I competing against in each city?</vt:lpstr>
      <vt:lpstr>Which type of restaurants am I competing against in each city?</vt:lpstr>
      <vt:lpstr>Which type of restaurants am I competing against in each city?</vt:lpstr>
      <vt:lpstr>Who are my direct competitors in each city?</vt:lpstr>
      <vt:lpstr>Who are my direct competitors in each city?</vt:lpstr>
      <vt:lpstr>Who are my direct competitors in each city?</vt:lpstr>
      <vt:lpstr>Who are my direct competitors in each city?</vt:lpstr>
      <vt:lpstr>CONCLUSION</vt:lpstr>
      <vt:lpstr>How could you improve your analysis in the future?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2018-11-18T17:02:25Z</dcterms:created>
  <dcterms:modified xsi:type="dcterms:W3CDTF">2018-11-19T23:35:19Z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2018-08-01T18:55:31.3209089Z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